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972300" y="10372824"/>
            <a:ext cx="27241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ctms.engin.umich.edu/CTMS/index.php?example=Introduction&amp;amp;section=SystemModeling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://ctms.engin.umich.edu/CTMS/index.php?example=CruiseControl&amp;amp;section=SystemModeling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://ctms.engin.umich.edu/CTMS/index.php?example=MotorSpeed&amp;amp;section=SystemModeling" TargetMode="External"/><Relationship Id="rId10" Type="http://schemas.openxmlformats.org/officeDocument/2006/relationships/hyperlink" Target="http://www.mathworks.com/" TargetMode="External"/><Relationship Id="rId11" Type="http://schemas.openxmlformats.org/officeDocument/2006/relationships/hyperlink" Target="http://ctms.engin.umich.edu/CTMS/index.php?example=Introduction&amp;amp;section=SystemAnalysis" TargetMode="External"/><Relationship Id="rId12" Type="http://schemas.openxmlformats.org/officeDocument/2006/relationships/hyperlink" Target="http://ctms.engin.umich.edu/CTMS/index.php?example=Introduction&amp;amp;section=ControlPID" TargetMode="External"/><Relationship Id="rId13" Type="http://schemas.openxmlformats.org/officeDocument/2006/relationships/hyperlink" Target="http://ctms.engin.umich.edu/CTMS/index.php?example=Introduction&amp;amp;section=ControlRootLocus" TargetMode="External"/><Relationship Id="rId14" Type="http://schemas.openxmlformats.org/officeDocument/2006/relationships/hyperlink" Target="http://ctms.engin.umich.edu/CTMS/index.php?example=Introduction&amp;amp;section=ControlFrequency" TargetMode="External"/><Relationship Id="rId15" Type="http://schemas.openxmlformats.org/officeDocument/2006/relationships/hyperlink" Target="http://ctms.engin.umich.edu/CTMS/index.php?example=Introduction&amp;amp;section=ControlStateSpace" TargetMode="External"/><Relationship Id="rId16" Type="http://schemas.openxmlformats.org/officeDocument/2006/relationships/hyperlink" Target="http://ctms.engin.umich.edu/CTMS/index.php?example=Introduction&amp;amp;section=ControlDigital" TargetMode="External"/><Relationship Id="rId17" Type="http://schemas.openxmlformats.org/officeDocument/2006/relationships/hyperlink" Target="http://ctms.engin.umich.edu/CTMS/index.php?example=Introduction&amp;amp;section=SimulinkModeling" TargetMode="External"/><Relationship Id="rId18" Type="http://schemas.openxmlformats.org/officeDocument/2006/relationships/hyperlink" Target="http://ctms.engin.umich.edu/CTMS/index.php?example=Introduction&amp;amp;section=SimulinkControl" TargetMode="External"/><Relationship Id="rId19" Type="http://schemas.openxmlformats.org/officeDocument/2006/relationships/image" Target="../media/image6.png"/><Relationship Id="rId20" Type="http://schemas.openxmlformats.org/officeDocument/2006/relationships/image" Target="../media/image7.png"/><Relationship Id="rId21" Type="http://schemas.openxmlformats.org/officeDocument/2006/relationships/image" Target="../media/image8.jpg"/><Relationship Id="rId22" Type="http://schemas.openxmlformats.org/officeDocument/2006/relationships/hyperlink" Target="http://ctms.engin.umich.edu/CTMS/index.php?aux=Extras_Tips" TargetMode="External"/><Relationship Id="rId23" Type="http://schemas.openxmlformats.org/officeDocument/2006/relationships/hyperlink" Target="http://www.udmercy.edu/" TargetMode="External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hyperlink" Target="http://ctms.engin.umich.edu/CTMS/index.php?aux=Basics_Simulink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hyperlink" Target="http://ctms.engin.umich.edu/CTMS/index.php?aux=Basics_Simulink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hyperlink" Target="http://ctms.engin.umich.edu/CTMS/Content/Basics/buildex.slx" TargetMode="External"/><Relationship Id="rId5" Type="http://schemas.openxmlformats.org/officeDocument/2006/relationships/hyperlink" Target="http://ctms.engin.umich.edu/CTMS/index.php?aux=Basics_Simulink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hyperlink" Target="http://ctms.engin.umich.edu/CTMS/index.php?aux=Basics_Simulink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hyperlink" Target="http://ctms.engin.umich.edu/CTMS/index.php?aux=Basics_Simulink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hyperlink" Target="http://ctms.engin.umich.edu/CTMS/index.php?aux=Basics_Simulink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hyperlink" Target="http://ctms.engin.umich.edu/CTMS/index.php?aux=Basics_Simulink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hyperlink" Target="http://ctms.engin.umich.edu/CTMS/index.php?aux=Basics_Simulink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hyperlink" Target="http://ctms.engin.umich.edu/CTMS/index.php?aux=Basics_Simulink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hyperlink" Target="http://ctms.engin.umich.edu/CTMS/Content/Basics/buildex.slx" TargetMode="External"/><Relationship Id="rId5" Type="http://schemas.openxmlformats.org/officeDocument/2006/relationships/hyperlink" Target="http://ctms.engin.umich.edu/CTMS/index.php?aux=Basics_Simulink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hyperlink" Target="http://ctms.engin.umich.edu/CTMS/index.php?aux=Basics_Simulink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hyperlink" Target="http://ctms.engin.umich.edu/CTMS/index.php?aux=Basics_Simulink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hyperlink" Target="http://ctms.engin.umich.edu/CTMS/index.php?aux=Basics_Simulink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hyperlink" Target="http://ctms.engin.umich.edu/CTMS/index.php?aux=Basics_Simulink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hyperlink" Target="http://ctms.engin.umich.edu/CTMS/Content/Basics/simple.slx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://ctms.engin.umich.edu/CTMS/index.php?aux=Basics_Simulink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hyperlink" Target="http://ctms.engin.umich.edu/CTMS/Content/Basics/split.slx" TargetMode="External"/><Relationship Id="rId4" Type="http://schemas.openxmlformats.org/officeDocument/2006/relationships/hyperlink" Target="http://ctms.engin.umich.edu/CTMS/index.php?aux=Basics_Simulink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4.jpg"/><Relationship Id="rId4" Type="http://schemas.openxmlformats.org/officeDocument/2006/relationships/hyperlink" Target="http://ctms.engin.umich.edu/CTMS/index.php?aux=Basics_Simulink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hyperlink" Target="http://ctms.engin.umich.edu/CTMS/index.php?aux=Basics_Simulink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hyperlink" Target="http://ctms.engin.umich.edu/CTMS/index.php?aux=Basics_Simulink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hyperlink" Target="http://ctms.engin.umich.edu/CTMS/Content/Basics/simple2.slx" TargetMode="External"/><Relationship Id="rId4" Type="http://schemas.openxmlformats.org/officeDocument/2006/relationships/image" Target="../media/image22.jpg"/><Relationship Id="rId5" Type="http://schemas.openxmlformats.org/officeDocument/2006/relationships/hyperlink" Target="http://ctms.engin.umich.edu/CTMS/index.php?aux=Basics_Simulink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hyperlink" Target="http://ctms.engin.umich.edu/CTMS/index.php?aux=Basics_Simulink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367" y="449300"/>
            <a:ext cx="1696720" cy="181610"/>
          </a:xfrm>
          <a:prstGeom prst="rect">
            <a:avLst/>
          </a:prstGeom>
          <a:ln w="9529">
            <a:solidFill>
              <a:srgbClr val="999999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210"/>
              </a:spcBef>
            </a:pPr>
            <a:r>
              <a:rPr dirty="0" sz="800" spc="15">
                <a:latin typeface="Arial"/>
                <a:cs typeface="Arial"/>
              </a:rPr>
              <a:t>Search </a:t>
            </a:r>
            <a:r>
              <a:rPr dirty="0" sz="800" spc="10">
                <a:latin typeface="Arial"/>
                <a:cs typeface="Arial"/>
              </a:rPr>
              <a:t>Control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Tutorials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8836" y="449300"/>
            <a:ext cx="600710" cy="191135"/>
          </a:xfrm>
          <a:prstGeom prst="rect">
            <a:avLst/>
          </a:prstGeom>
          <a:ln w="9529">
            <a:solidFill>
              <a:srgbClr val="999999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210"/>
              </a:spcBef>
            </a:pPr>
            <a:r>
              <a:rPr dirty="0" sz="800" spc="5">
                <a:latin typeface="Arial"/>
                <a:cs typeface="Arial"/>
              </a:rPr>
              <a:t>Effects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2896" y="492182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95294" y="114353"/>
                </a:moveTo>
                <a:lnTo>
                  <a:pt x="19058" y="114353"/>
                </a:lnTo>
                <a:lnTo>
                  <a:pt x="10720" y="113161"/>
                </a:lnTo>
                <a:lnTo>
                  <a:pt x="4764" y="109588"/>
                </a:lnTo>
                <a:lnTo>
                  <a:pt x="1191" y="103632"/>
                </a:lnTo>
                <a:lnTo>
                  <a:pt x="0" y="95294"/>
                </a:lnTo>
                <a:lnTo>
                  <a:pt x="0" y="19058"/>
                </a:lnTo>
                <a:lnTo>
                  <a:pt x="1191" y="10720"/>
                </a:lnTo>
                <a:lnTo>
                  <a:pt x="4764" y="4764"/>
                </a:lnTo>
                <a:lnTo>
                  <a:pt x="10720" y="1191"/>
                </a:lnTo>
                <a:lnTo>
                  <a:pt x="19058" y="0"/>
                </a:lnTo>
                <a:lnTo>
                  <a:pt x="95294" y="0"/>
                </a:lnTo>
                <a:lnTo>
                  <a:pt x="103632" y="1191"/>
                </a:lnTo>
                <a:lnTo>
                  <a:pt x="109588" y="4764"/>
                </a:lnTo>
                <a:lnTo>
                  <a:pt x="113161" y="10720"/>
                </a:lnTo>
                <a:lnTo>
                  <a:pt x="114353" y="19058"/>
                </a:lnTo>
                <a:lnTo>
                  <a:pt x="114353" y="95294"/>
                </a:lnTo>
                <a:lnTo>
                  <a:pt x="113161" y="103632"/>
                </a:lnTo>
                <a:lnTo>
                  <a:pt x="109588" y="109588"/>
                </a:lnTo>
                <a:lnTo>
                  <a:pt x="103632" y="113161"/>
                </a:lnTo>
                <a:lnTo>
                  <a:pt x="95294" y="114353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2896" y="482653"/>
            <a:ext cx="114353" cy="114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37661" y="487417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0" y="85764"/>
                </a:moveTo>
                <a:lnTo>
                  <a:pt x="0" y="19058"/>
                </a:lnTo>
                <a:lnTo>
                  <a:pt x="1191" y="10720"/>
                </a:lnTo>
                <a:lnTo>
                  <a:pt x="4764" y="4764"/>
                </a:lnTo>
                <a:lnTo>
                  <a:pt x="10720" y="1191"/>
                </a:lnTo>
                <a:lnTo>
                  <a:pt x="19058" y="0"/>
                </a:lnTo>
                <a:lnTo>
                  <a:pt x="85764" y="0"/>
                </a:lnTo>
                <a:lnTo>
                  <a:pt x="94103" y="1191"/>
                </a:lnTo>
                <a:lnTo>
                  <a:pt x="100059" y="4764"/>
                </a:lnTo>
                <a:lnTo>
                  <a:pt x="103632" y="10720"/>
                </a:lnTo>
                <a:lnTo>
                  <a:pt x="104823" y="19058"/>
                </a:lnTo>
                <a:lnTo>
                  <a:pt x="104823" y="85764"/>
                </a:lnTo>
                <a:lnTo>
                  <a:pt x="103632" y="94103"/>
                </a:lnTo>
                <a:lnTo>
                  <a:pt x="100059" y="100058"/>
                </a:lnTo>
                <a:lnTo>
                  <a:pt x="94103" y="103632"/>
                </a:lnTo>
                <a:lnTo>
                  <a:pt x="85764" y="104823"/>
                </a:lnTo>
                <a:lnTo>
                  <a:pt x="19058" y="104823"/>
                </a:lnTo>
                <a:lnTo>
                  <a:pt x="10720" y="103632"/>
                </a:lnTo>
                <a:lnTo>
                  <a:pt x="4764" y="100058"/>
                </a:lnTo>
                <a:lnTo>
                  <a:pt x="1191" y="94103"/>
                </a:lnTo>
                <a:lnTo>
                  <a:pt x="0" y="85764"/>
                </a:lnTo>
                <a:close/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84718" y="449300"/>
            <a:ext cx="467359" cy="191135"/>
          </a:xfrm>
          <a:prstGeom prst="rect">
            <a:avLst/>
          </a:prstGeom>
          <a:ln w="9529">
            <a:solidFill>
              <a:srgbClr val="999999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210"/>
              </a:spcBef>
            </a:pPr>
            <a:r>
              <a:rPr dirty="0" sz="800" spc="-5">
                <a:latin typeface="Arial"/>
                <a:cs typeface="Arial"/>
              </a:rPr>
              <a:t>Tips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75365" y="492182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95294" y="114353"/>
                </a:moveTo>
                <a:lnTo>
                  <a:pt x="19058" y="114353"/>
                </a:lnTo>
                <a:lnTo>
                  <a:pt x="10720" y="113161"/>
                </a:lnTo>
                <a:lnTo>
                  <a:pt x="4764" y="109588"/>
                </a:lnTo>
                <a:lnTo>
                  <a:pt x="1191" y="103632"/>
                </a:lnTo>
                <a:lnTo>
                  <a:pt x="0" y="95294"/>
                </a:lnTo>
                <a:lnTo>
                  <a:pt x="0" y="19058"/>
                </a:lnTo>
                <a:lnTo>
                  <a:pt x="1191" y="10720"/>
                </a:lnTo>
                <a:lnTo>
                  <a:pt x="4764" y="4764"/>
                </a:lnTo>
                <a:lnTo>
                  <a:pt x="10720" y="1191"/>
                </a:lnTo>
                <a:lnTo>
                  <a:pt x="19058" y="0"/>
                </a:lnTo>
                <a:lnTo>
                  <a:pt x="95294" y="0"/>
                </a:lnTo>
                <a:lnTo>
                  <a:pt x="103632" y="1191"/>
                </a:lnTo>
                <a:lnTo>
                  <a:pt x="109588" y="4764"/>
                </a:lnTo>
                <a:lnTo>
                  <a:pt x="113161" y="10720"/>
                </a:lnTo>
                <a:lnTo>
                  <a:pt x="114353" y="19058"/>
                </a:lnTo>
                <a:lnTo>
                  <a:pt x="114353" y="95294"/>
                </a:lnTo>
                <a:lnTo>
                  <a:pt x="113161" y="103632"/>
                </a:lnTo>
                <a:lnTo>
                  <a:pt x="109588" y="109588"/>
                </a:lnTo>
                <a:lnTo>
                  <a:pt x="103632" y="113161"/>
                </a:lnTo>
                <a:lnTo>
                  <a:pt x="95294" y="114353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5365" y="482653"/>
            <a:ext cx="114353" cy="114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80130" y="487417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0" y="85764"/>
                </a:moveTo>
                <a:lnTo>
                  <a:pt x="0" y="19058"/>
                </a:lnTo>
                <a:lnTo>
                  <a:pt x="1191" y="10720"/>
                </a:lnTo>
                <a:lnTo>
                  <a:pt x="4764" y="4764"/>
                </a:lnTo>
                <a:lnTo>
                  <a:pt x="10720" y="1191"/>
                </a:lnTo>
                <a:lnTo>
                  <a:pt x="19058" y="0"/>
                </a:lnTo>
                <a:lnTo>
                  <a:pt x="85764" y="0"/>
                </a:lnTo>
                <a:lnTo>
                  <a:pt x="94103" y="1191"/>
                </a:lnTo>
                <a:lnTo>
                  <a:pt x="100059" y="4764"/>
                </a:lnTo>
                <a:lnTo>
                  <a:pt x="103632" y="10720"/>
                </a:lnTo>
                <a:lnTo>
                  <a:pt x="104823" y="19058"/>
                </a:lnTo>
                <a:lnTo>
                  <a:pt x="104823" y="85764"/>
                </a:lnTo>
                <a:lnTo>
                  <a:pt x="103632" y="94103"/>
                </a:lnTo>
                <a:lnTo>
                  <a:pt x="100059" y="100058"/>
                </a:lnTo>
                <a:lnTo>
                  <a:pt x="94103" y="103632"/>
                </a:lnTo>
                <a:lnTo>
                  <a:pt x="85764" y="104823"/>
                </a:lnTo>
                <a:lnTo>
                  <a:pt x="19058" y="104823"/>
                </a:lnTo>
                <a:lnTo>
                  <a:pt x="10720" y="103632"/>
                </a:lnTo>
                <a:lnTo>
                  <a:pt x="4764" y="100058"/>
                </a:lnTo>
                <a:lnTo>
                  <a:pt x="1191" y="94103"/>
                </a:lnTo>
                <a:lnTo>
                  <a:pt x="0" y="85764"/>
                </a:lnTo>
                <a:close/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62605" y="968653"/>
            <a:ext cx="0" cy="9367520"/>
          </a:xfrm>
          <a:custGeom>
            <a:avLst/>
            <a:gdLst/>
            <a:ahLst/>
            <a:cxnLst/>
            <a:rect l="l" t="t" r="r" b="b"/>
            <a:pathLst>
              <a:path w="0" h="9367520">
                <a:moveTo>
                  <a:pt x="0" y="0"/>
                </a:moveTo>
                <a:lnTo>
                  <a:pt x="0" y="936742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6594" y="968653"/>
            <a:ext cx="0" cy="9367520"/>
          </a:xfrm>
          <a:custGeom>
            <a:avLst/>
            <a:gdLst/>
            <a:ahLst/>
            <a:cxnLst/>
            <a:rect l="l" t="t" r="r" b="b"/>
            <a:pathLst>
              <a:path w="0" h="9367520">
                <a:moveTo>
                  <a:pt x="0" y="0"/>
                </a:moveTo>
                <a:lnTo>
                  <a:pt x="0" y="936742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4300" y="1111595"/>
            <a:ext cx="2858828" cy="533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48193" y="968653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59" h="162559">
                <a:moveTo>
                  <a:pt x="0" y="0"/>
                </a:moveTo>
                <a:lnTo>
                  <a:pt x="162000" y="0"/>
                </a:lnTo>
                <a:lnTo>
                  <a:pt x="162000" y="162000"/>
                </a:lnTo>
                <a:lnTo>
                  <a:pt x="0" y="162000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95840" y="1035359"/>
            <a:ext cx="67310" cy="38735"/>
          </a:xfrm>
          <a:custGeom>
            <a:avLst/>
            <a:gdLst/>
            <a:ahLst/>
            <a:cxnLst/>
            <a:rect l="l" t="t" r="r" b="b"/>
            <a:pathLst>
              <a:path w="67309" h="38734">
                <a:moveTo>
                  <a:pt x="66705" y="38117"/>
                </a:moveTo>
                <a:lnTo>
                  <a:pt x="0" y="38117"/>
                </a:lnTo>
                <a:lnTo>
                  <a:pt x="33352" y="0"/>
                </a:lnTo>
                <a:lnTo>
                  <a:pt x="66705" y="38117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48193" y="1616655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0"/>
                </a:moveTo>
                <a:lnTo>
                  <a:pt x="162000" y="0"/>
                </a:lnTo>
                <a:lnTo>
                  <a:pt x="162000" y="162000"/>
                </a:lnTo>
                <a:lnTo>
                  <a:pt x="0" y="162000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95840" y="1673831"/>
            <a:ext cx="67310" cy="38735"/>
          </a:xfrm>
          <a:custGeom>
            <a:avLst/>
            <a:gdLst/>
            <a:ahLst/>
            <a:cxnLst/>
            <a:rect l="l" t="t" r="r" b="b"/>
            <a:pathLst>
              <a:path w="67309" h="38735">
                <a:moveTo>
                  <a:pt x="33352" y="38117"/>
                </a:moveTo>
                <a:lnTo>
                  <a:pt x="0" y="0"/>
                </a:lnTo>
                <a:lnTo>
                  <a:pt x="66705" y="0"/>
                </a:lnTo>
                <a:lnTo>
                  <a:pt x="33352" y="38117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91134" y="1130654"/>
            <a:ext cx="19685" cy="238760"/>
          </a:xfrm>
          <a:custGeom>
            <a:avLst/>
            <a:gdLst/>
            <a:ahLst/>
            <a:cxnLst/>
            <a:rect l="l" t="t" r="r" b="b"/>
            <a:pathLst>
              <a:path w="19684" h="238759">
                <a:moveTo>
                  <a:pt x="0" y="238235"/>
                </a:moveTo>
                <a:lnTo>
                  <a:pt x="19058" y="238235"/>
                </a:lnTo>
                <a:lnTo>
                  <a:pt x="19058" y="0"/>
                </a:lnTo>
                <a:lnTo>
                  <a:pt x="0" y="0"/>
                </a:lnTo>
                <a:lnTo>
                  <a:pt x="0" y="23823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48193" y="1130654"/>
            <a:ext cx="19685" cy="238760"/>
          </a:xfrm>
          <a:custGeom>
            <a:avLst/>
            <a:gdLst/>
            <a:ahLst/>
            <a:cxnLst/>
            <a:rect l="l" t="t" r="r" b="b"/>
            <a:pathLst>
              <a:path w="19684" h="238759">
                <a:moveTo>
                  <a:pt x="0" y="238235"/>
                </a:moveTo>
                <a:lnTo>
                  <a:pt x="19058" y="238235"/>
                </a:lnTo>
                <a:lnTo>
                  <a:pt x="19058" y="0"/>
                </a:lnTo>
                <a:lnTo>
                  <a:pt x="0" y="0"/>
                </a:lnTo>
                <a:lnTo>
                  <a:pt x="0" y="23823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91134" y="1368889"/>
            <a:ext cx="19685" cy="248285"/>
          </a:xfrm>
          <a:custGeom>
            <a:avLst/>
            <a:gdLst/>
            <a:ahLst/>
            <a:cxnLst/>
            <a:rect l="l" t="t" r="r" b="b"/>
            <a:pathLst>
              <a:path w="19684" h="248284">
                <a:moveTo>
                  <a:pt x="0" y="247765"/>
                </a:moveTo>
                <a:lnTo>
                  <a:pt x="19058" y="247765"/>
                </a:lnTo>
                <a:lnTo>
                  <a:pt x="19058" y="0"/>
                </a:lnTo>
                <a:lnTo>
                  <a:pt x="0" y="0"/>
                </a:lnTo>
                <a:lnTo>
                  <a:pt x="0" y="24776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48193" y="1368889"/>
            <a:ext cx="19685" cy="248285"/>
          </a:xfrm>
          <a:custGeom>
            <a:avLst/>
            <a:gdLst/>
            <a:ahLst/>
            <a:cxnLst/>
            <a:rect l="l" t="t" r="r" b="b"/>
            <a:pathLst>
              <a:path w="19684" h="248284">
                <a:moveTo>
                  <a:pt x="0" y="247765"/>
                </a:moveTo>
                <a:lnTo>
                  <a:pt x="19058" y="247765"/>
                </a:lnTo>
                <a:lnTo>
                  <a:pt x="19058" y="0"/>
                </a:lnTo>
                <a:lnTo>
                  <a:pt x="0" y="0"/>
                </a:lnTo>
                <a:lnTo>
                  <a:pt x="0" y="24776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67251" y="1130654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3882" y="0"/>
                </a:lnTo>
                <a:lnTo>
                  <a:pt x="123882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89305" y="1492772"/>
            <a:ext cx="0" cy="286385"/>
          </a:xfrm>
          <a:custGeom>
            <a:avLst/>
            <a:gdLst/>
            <a:ahLst/>
            <a:cxnLst/>
            <a:rect l="l" t="t" r="r" b="b"/>
            <a:pathLst>
              <a:path w="0" h="286385">
                <a:moveTo>
                  <a:pt x="0" y="0"/>
                </a:moveTo>
                <a:lnTo>
                  <a:pt x="0" y="285882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89364" y="997242"/>
            <a:ext cx="705177" cy="533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757605" y="1565837"/>
            <a:ext cx="78295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INTRODUCTION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04130" y="1492772"/>
            <a:ext cx="0" cy="286385"/>
          </a:xfrm>
          <a:custGeom>
            <a:avLst/>
            <a:gdLst/>
            <a:ahLst/>
            <a:cxnLst/>
            <a:rect l="l" t="t" r="r" b="b"/>
            <a:pathLst>
              <a:path w="0" h="286385">
                <a:moveTo>
                  <a:pt x="0" y="0"/>
                </a:moveTo>
                <a:lnTo>
                  <a:pt x="0" y="285882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61366" y="997242"/>
            <a:ext cx="705177" cy="53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672431" y="1565837"/>
            <a:ext cx="8890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ABABAB"/>
                </a:solidFill>
                <a:latin typeface="Verdana"/>
                <a:cs typeface="Verdana"/>
                <a:hlinkClick r:id="rId7"/>
              </a:rPr>
              <a:t>CRUISE</a:t>
            </a:r>
            <a:r>
              <a:rPr dirty="0" sz="750" spc="-25">
                <a:solidFill>
                  <a:srgbClr val="ABABAB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750" spc="-10">
                <a:solidFill>
                  <a:srgbClr val="ABABAB"/>
                </a:solidFill>
                <a:latin typeface="Verdana"/>
                <a:cs typeface="Verdana"/>
                <a:hlinkClick r:id="rId7"/>
              </a:rPr>
              <a:t>CONTROL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33309" y="1492772"/>
            <a:ext cx="0" cy="286385"/>
          </a:xfrm>
          <a:custGeom>
            <a:avLst/>
            <a:gdLst/>
            <a:ahLst/>
            <a:cxnLst/>
            <a:rect l="l" t="t" r="r" b="b"/>
            <a:pathLst>
              <a:path w="0" h="286385">
                <a:moveTo>
                  <a:pt x="0" y="0"/>
                </a:moveTo>
                <a:lnTo>
                  <a:pt x="0" y="285882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04779" y="997242"/>
            <a:ext cx="714707" cy="53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701609" y="1565837"/>
            <a:ext cx="72834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ABABAB"/>
                </a:solidFill>
                <a:latin typeface="Verdana"/>
                <a:cs typeface="Verdana"/>
                <a:hlinkClick r:id="rId9"/>
              </a:rPr>
              <a:t>MOTOR</a:t>
            </a:r>
            <a:r>
              <a:rPr dirty="0" sz="750" spc="-20">
                <a:solidFill>
                  <a:srgbClr val="ABABAB"/>
                </a:solidFill>
                <a:latin typeface="Verdana"/>
                <a:cs typeface="Verdana"/>
                <a:hlinkClick r:id="rId9"/>
              </a:rPr>
              <a:t> </a:t>
            </a:r>
            <a:r>
              <a:rPr dirty="0" sz="750" spc="-10">
                <a:solidFill>
                  <a:srgbClr val="ABABAB"/>
                </a:solidFill>
                <a:latin typeface="Verdana"/>
                <a:cs typeface="Verdana"/>
                <a:hlinkClick r:id="rId9"/>
              </a:rPr>
              <a:t>SPEED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79127" y="2564833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79127" y="4289659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566427" y="2112826"/>
            <a:ext cx="2400935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solidFill>
                  <a:srgbClr val="D45000"/>
                </a:solidFill>
                <a:latin typeface="Arial"/>
                <a:cs typeface="Arial"/>
              </a:rPr>
              <a:t>Simulink Basics</a:t>
            </a:r>
            <a:r>
              <a:rPr dirty="0" sz="1600" spc="-50" b="1">
                <a:solidFill>
                  <a:srgbClr val="D45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D45000"/>
                </a:solidFill>
                <a:latin typeface="Arial"/>
                <a:cs typeface="Arial"/>
              </a:rPr>
              <a:t>Tutorial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6427" y="2642663"/>
            <a:ext cx="3875404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Simulink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is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graphical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extension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MATLAB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for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modeling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simulation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systems. One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main advantages of Simulink is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ability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model 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nonlinear </a:t>
            </a:r>
            <a:r>
              <a:rPr dirty="0" sz="900" spc="-5">
                <a:latin typeface="Arial"/>
                <a:cs typeface="Arial"/>
              </a:rPr>
              <a:t>system, </a:t>
            </a:r>
            <a:r>
              <a:rPr dirty="0" sz="900" spc="10">
                <a:latin typeface="Arial"/>
                <a:cs typeface="Arial"/>
              </a:rPr>
              <a:t>which </a:t>
            </a:r>
            <a:r>
              <a:rPr dirty="0" sz="900">
                <a:latin typeface="Arial"/>
                <a:cs typeface="Arial"/>
              </a:rPr>
              <a:t>a transfer function </a:t>
            </a:r>
            <a:r>
              <a:rPr dirty="0" sz="900" spc="10">
                <a:latin typeface="Arial"/>
                <a:cs typeface="Arial"/>
              </a:rPr>
              <a:t>is </a:t>
            </a:r>
            <a:r>
              <a:rPr dirty="0" sz="900" spc="15">
                <a:latin typeface="Arial"/>
                <a:cs typeface="Arial"/>
              </a:rPr>
              <a:t>unable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do. </a:t>
            </a:r>
            <a:r>
              <a:rPr dirty="0" sz="900" spc="5">
                <a:latin typeface="Arial"/>
                <a:cs typeface="Arial"/>
              </a:rPr>
              <a:t>Another  </a:t>
            </a:r>
            <a:r>
              <a:rPr dirty="0" sz="900" spc="10">
                <a:latin typeface="Arial"/>
                <a:cs typeface="Arial"/>
              </a:rPr>
              <a:t>advantage of Simulink is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ability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take </a:t>
            </a:r>
            <a:r>
              <a:rPr dirty="0" sz="900" spc="10">
                <a:latin typeface="Arial"/>
                <a:cs typeface="Arial"/>
              </a:rPr>
              <a:t>on initial conditions. </a:t>
            </a:r>
            <a:r>
              <a:rPr dirty="0" sz="900">
                <a:latin typeface="Arial"/>
                <a:cs typeface="Arial"/>
              </a:rPr>
              <a:t>When a  transfer function </a:t>
            </a:r>
            <a:r>
              <a:rPr dirty="0" sz="900" spc="10">
                <a:latin typeface="Arial"/>
                <a:cs typeface="Arial"/>
              </a:rPr>
              <a:t>is built,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initial conditions</a:t>
            </a:r>
            <a:r>
              <a:rPr dirty="0" sz="900" spc="-18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are assumed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5">
                <a:latin typeface="Arial"/>
                <a:cs typeface="Arial"/>
              </a:rPr>
              <a:t>zero.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66427" y="4039677"/>
            <a:ext cx="6261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ont</a:t>
            </a:r>
            <a:r>
              <a:rPr dirty="0" sz="1050" spc="10" b="1">
                <a:latin typeface="Arial"/>
                <a:cs typeface="Arial"/>
              </a:rPr>
              <a:t>e</a:t>
            </a:r>
            <a:r>
              <a:rPr dirty="0" sz="1050" spc="25" b="1">
                <a:latin typeface="Arial"/>
                <a:cs typeface="Arial"/>
              </a:rPr>
              <a:t>nt</a:t>
            </a:r>
            <a:r>
              <a:rPr dirty="0" sz="1050" spc="1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64892" y="449454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785604" y="4415136"/>
            <a:ext cx="90233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5FCE"/>
                </a:solidFill>
                <a:latin typeface="Arial"/>
                <a:cs typeface="Arial"/>
              </a:rPr>
              <a:t>Starting</a:t>
            </a:r>
            <a:r>
              <a:rPr dirty="0" sz="900" spc="-50">
                <a:solidFill>
                  <a:srgbClr val="005FCE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005FCE"/>
                </a:solidFill>
                <a:latin typeface="Arial"/>
                <a:cs typeface="Arial"/>
              </a:rPr>
              <a:t>Simulink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64892" y="474230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785604" y="4662901"/>
            <a:ext cx="62611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005FCE"/>
                </a:solidFill>
                <a:latin typeface="Arial"/>
                <a:cs typeface="Arial"/>
              </a:rPr>
              <a:t>Model</a:t>
            </a:r>
            <a:r>
              <a:rPr dirty="0" sz="900" spc="-50">
                <a:solidFill>
                  <a:srgbClr val="005FCE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005FCE"/>
                </a:solidFill>
                <a:latin typeface="Arial"/>
                <a:cs typeface="Arial"/>
              </a:rPr>
              <a:t>Files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64892" y="499007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785604" y="4910666"/>
            <a:ext cx="82613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solidFill>
                  <a:srgbClr val="005FCE"/>
                </a:solidFill>
                <a:latin typeface="Arial"/>
                <a:cs typeface="Arial"/>
              </a:rPr>
              <a:t>Basic</a:t>
            </a:r>
            <a:r>
              <a:rPr dirty="0" sz="900" spc="-75">
                <a:solidFill>
                  <a:srgbClr val="005FCE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005FCE"/>
                </a:solidFill>
                <a:latin typeface="Arial"/>
                <a:cs typeface="Arial"/>
              </a:rPr>
              <a:t>Elements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64892" y="523783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785604" y="5158432"/>
            <a:ext cx="8705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005FCE"/>
                </a:solidFill>
                <a:latin typeface="Arial"/>
                <a:cs typeface="Arial"/>
              </a:rPr>
              <a:t>Simple</a:t>
            </a:r>
            <a:r>
              <a:rPr dirty="0" sz="900" spc="-55">
                <a:solidFill>
                  <a:srgbClr val="005FCE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005FCE"/>
                </a:solidFill>
                <a:latin typeface="Arial"/>
                <a:cs typeface="Arial"/>
              </a:rPr>
              <a:t>Example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64892" y="548560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785604" y="5406197"/>
            <a:ext cx="11118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solidFill>
                  <a:srgbClr val="005FCE"/>
                </a:solidFill>
                <a:latin typeface="Arial"/>
                <a:cs typeface="Arial"/>
              </a:rPr>
              <a:t>Running</a:t>
            </a:r>
            <a:r>
              <a:rPr dirty="0" sz="900" spc="-45">
                <a:solidFill>
                  <a:srgbClr val="005FCE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005FCE"/>
                </a:solidFill>
                <a:latin typeface="Arial"/>
                <a:cs typeface="Arial"/>
              </a:rPr>
              <a:t>Simulations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64892" y="573336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785604" y="5653962"/>
            <a:ext cx="9213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solidFill>
                  <a:srgbClr val="005FCE"/>
                </a:solidFill>
                <a:latin typeface="Arial"/>
                <a:cs typeface="Arial"/>
              </a:rPr>
              <a:t>Building</a:t>
            </a:r>
            <a:r>
              <a:rPr dirty="0" sz="900" spc="-50">
                <a:solidFill>
                  <a:srgbClr val="005FC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005FCE"/>
                </a:solidFill>
                <a:latin typeface="Arial"/>
                <a:cs typeface="Arial"/>
              </a:rPr>
              <a:t>Systems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66427" y="6073257"/>
            <a:ext cx="3878579" cy="3917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In </a:t>
            </a:r>
            <a:r>
              <a:rPr dirty="0" sz="900" spc="10">
                <a:latin typeface="Arial"/>
                <a:cs typeface="Arial"/>
              </a:rPr>
              <a:t>Simulink, </a:t>
            </a:r>
            <a:r>
              <a:rPr dirty="0" sz="900" spc="-5">
                <a:latin typeface="Arial"/>
                <a:cs typeface="Arial"/>
              </a:rPr>
              <a:t>systems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0">
                <a:latin typeface="Arial"/>
                <a:cs typeface="Arial"/>
              </a:rPr>
              <a:t>drawn on </a:t>
            </a:r>
            <a:r>
              <a:rPr dirty="0" sz="900" spc="5">
                <a:latin typeface="Arial"/>
                <a:cs typeface="Arial"/>
              </a:rPr>
              <a:t>screen </a:t>
            </a:r>
            <a:r>
              <a:rPr dirty="0" sz="900" spc="10">
                <a:latin typeface="Arial"/>
                <a:cs typeface="Arial"/>
              </a:rPr>
              <a:t>as block diagrams.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Many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5">
                <a:latin typeface="Arial"/>
                <a:cs typeface="Arial"/>
              </a:rPr>
              <a:t>elements </a:t>
            </a:r>
            <a:r>
              <a:rPr dirty="0" sz="900" spc="10">
                <a:latin typeface="Arial"/>
                <a:cs typeface="Arial"/>
              </a:rPr>
              <a:t>of block diagrams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5">
                <a:latin typeface="Arial"/>
                <a:cs typeface="Arial"/>
              </a:rPr>
              <a:t>available, </a:t>
            </a:r>
            <a:r>
              <a:rPr dirty="0" sz="900" spc="5">
                <a:latin typeface="Arial"/>
                <a:cs typeface="Arial"/>
              </a:rPr>
              <a:t>such </a:t>
            </a:r>
            <a:r>
              <a:rPr dirty="0" sz="900" spc="10">
                <a:latin typeface="Arial"/>
                <a:cs typeface="Arial"/>
              </a:rPr>
              <a:t>as </a:t>
            </a:r>
            <a:r>
              <a:rPr dirty="0" sz="900">
                <a:latin typeface="Arial"/>
                <a:cs typeface="Arial"/>
              </a:rPr>
              <a:t>transfer functions,  </a:t>
            </a:r>
            <a:r>
              <a:rPr dirty="0" sz="900" spc="5">
                <a:latin typeface="Arial"/>
                <a:cs typeface="Arial"/>
              </a:rPr>
              <a:t>summing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junctions,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etc.,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well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virtual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input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output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devices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such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as  </a:t>
            </a:r>
            <a:r>
              <a:rPr dirty="0" sz="900">
                <a:latin typeface="Arial"/>
                <a:cs typeface="Arial"/>
              </a:rPr>
              <a:t>function </a:t>
            </a:r>
            <a:r>
              <a:rPr dirty="0" sz="900" spc="5">
                <a:latin typeface="Arial"/>
                <a:cs typeface="Arial"/>
              </a:rPr>
              <a:t>generators </a:t>
            </a:r>
            <a:r>
              <a:rPr dirty="0" sz="900" spc="10">
                <a:latin typeface="Arial"/>
                <a:cs typeface="Arial"/>
              </a:rPr>
              <a:t>and oscilloscopes. Simulink is </a:t>
            </a:r>
            <a:r>
              <a:rPr dirty="0" sz="900" spc="5">
                <a:latin typeface="Arial"/>
                <a:cs typeface="Arial"/>
              </a:rPr>
              <a:t>integrated with 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>
                <a:latin typeface="Arial"/>
                <a:cs typeface="Arial"/>
              </a:rPr>
              <a:t>data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15">
                <a:latin typeface="Arial"/>
                <a:cs typeface="Arial"/>
              </a:rPr>
              <a:t>easily </a:t>
            </a:r>
            <a:r>
              <a:rPr dirty="0" sz="900">
                <a:latin typeface="Arial"/>
                <a:cs typeface="Arial"/>
              </a:rPr>
              <a:t>transfered </a:t>
            </a:r>
            <a:r>
              <a:rPr dirty="0" sz="900" spc="10">
                <a:latin typeface="Arial"/>
                <a:cs typeface="Arial"/>
              </a:rPr>
              <a:t>between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programs. </a:t>
            </a:r>
            <a:r>
              <a:rPr dirty="0" sz="900" spc="-15">
                <a:latin typeface="Arial"/>
                <a:cs typeface="Arial"/>
              </a:rPr>
              <a:t>In  </a:t>
            </a:r>
            <a:r>
              <a:rPr dirty="0" sz="900">
                <a:latin typeface="Arial"/>
                <a:cs typeface="Arial"/>
              </a:rPr>
              <a:t>these </a:t>
            </a:r>
            <a:r>
              <a:rPr dirty="0" sz="900" spc="5">
                <a:latin typeface="Arial"/>
                <a:cs typeface="Arial"/>
              </a:rPr>
              <a:t>tutorials, </a:t>
            </a:r>
            <a:r>
              <a:rPr dirty="0" sz="900" spc="10">
                <a:latin typeface="Arial"/>
                <a:cs typeface="Arial"/>
              </a:rPr>
              <a:t>we </a:t>
            </a:r>
            <a:r>
              <a:rPr dirty="0" sz="900" spc="15">
                <a:latin typeface="Arial"/>
                <a:cs typeface="Arial"/>
              </a:rPr>
              <a:t>will apply </a:t>
            </a:r>
            <a:r>
              <a:rPr dirty="0" sz="900" spc="10">
                <a:latin typeface="Arial"/>
                <a:cs typeface="Arial"/>
              </a:rPr>
              <a:t>Simulink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examples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15">
                <a:latin typeface="Arial"/>
                <a:cs typeface="Arial"/>
              </a:rPr>
              <a:t>MATLAB  </a:t>
            </a:r>
            <a:r>
              <a:rPr dirty="0" sz="900" spc="5">
                <a:latin typeface="Arial"/>
                <a:cs typeface="Arial"/>
              </a:rPr>
              <a:t>tutorials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-5">
                <a:latin typeface="Arial"/>
                <a:cs typeface="Arial"/>
              </a:rPr>
              <a:t>the systems, </a:t>
            </a:r>
            <a:r>
              <a:rPr dirty="0" sz="900" spc="15">
                <a:latin typeface="Arial"/>
                <a:cs typeface="Arial"/>
              </a:rPr>
              <a:t>build </a:t>
            </a:r>
            <a:r>
              <a:rPr dirty="0" sz="900" spc="5">
                <a:latin typeface="Arial"/>
                <a:cs typeface="Arial"/>
              </a:rPr>
              <a:t>controllers,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simulate </a:t>
            </a:r>
            <a:r>
              <a:rPr dirty="0" sz="900" spc="-5">
                <a:latin typeface="Arial"/>
                <a:cs typeface="Arial"/>
              </a:rPr>
              <a:t>the systems.  </a:t>
            </a:r>
            <a:r>
              <a:rPr dirty="0" sz="900" spc="10">
                <a:latin typeface="Arial"/>
                <a:cs typeface="Arial"/>
              </a:rPr>
              <a:t>Simulink is </a:t>
            </a:r>
            <a:r>
              <a:rPr dirty="0" sz="900" spc="5">
                <a:latin typeface="Arial"/>
                <a:cs typeface="Arial"/>
              </a:rPr>
              <a:t>supported </a:t>
            </a:r>
            <a:r>
              <a:rPr dirty="0" sz="900" spc="10">
                <a:latin typeface="Arial"/>
                <a:cs typeface="Arial"/>
              </a:rPr>
              <a:t>on Unix, </a:t>
            </a:r>
            <a:r>
              <a:rPr dirty="0" sz="900" spc="5">
                <a:latin typeface="Arial"/>
                <a:cs typeface="Arial"/>
              </a:rPr>
              <a:t>Macintosh, </a:t>
            </a:r>
            <a:r>
              <a:rPr dirty="0" sz="900" spc="10">
                <a:latin typeface="Arial"/>
                <a:cs typeface="Arial"/>
              </a:rPr>
              <a:t>and Windows </a:t>
            </a:r>
            <a:r>
              <a:rPr dirty="0" sz="900" spc="5">
                <a:latin typeface="Arial"/>
                <a:cs typeface="Arial"/>
              </a:rPr>
              <a:t>environments;  </a:t>
            </a:r>
            <a:r>
              <a:rPr dirty="0" sz="900" spc="10">
                <a:latin typeface="Arial"/>
                <a:cs typeface="Arial"/>
              </a:rPr>
              <a:t>and is </a:t>
            </a:r>
            <a:r>
              <a:rPr dirty="0" sz="900" spc="15">
                <a:latin typeface="Arial"/>
                <a:cs typeface="Arial"/>
              </a:rPr>
              <a:t>included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student version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-5">
                <a:latin typeface="Arial"/>
                <a:cs typeface="Arial"/>
              </a:rPr>
              <a:t>for </a:t>
            </a:r>
            <a:r>
              <a:rPr dirty="0" sz="900" spc="10">
                <a:latin typeface="Arial"/>
                <a:cs typeface="Arial"/>
              </a:rPr>
              <a:t>personal </a:t>
            </a:r>
            <a:r>
              <a:rPr dirty="0" sz="900" spc="5">
                <a:latin typeface="Arial"/>
                <a:cs typeface="Arial"/>
              </a:rPr>
              <a:t>computers.  </a:t>
            </a:r>
            <a:r>
              <a:rPr dirty="0" sz="900" spc="-5">
                <a:latin typeface="Arial"/>
                <a:cs typeface="Arial"/>
              </a:rPr>
              <a:t>For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more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information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Simulink,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please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visit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005FCE"/>
                </a:solidFill>
                <a:latin typeface="Arial"/>
                <a:cs typeface="Arial"/>
                <a:hlinkClick r:id="rId10"/>
              </a:rPr>
              <a:t>MathWorks</a:t>
            </a:r>
            <a:r>
              <a:rPr dirty="0" sz="900" spc="-30">
                <a:solidFill>
                  <a:srgbClr val="005FCE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900" spc="10">
                <a:latin typeface="Arial"/>
                <a:cs typeface="Arial"/>
              </a:rPr>
              <a:t>home.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idea behind </a:t>
            </a:r>
            <a:r>
              <a:rPr dirty="0" sz="900">
                <a:latin typeface="Arial"/>
                <a:cs typeface="Arial"/>
              </a:rPr>
              <a:t>these </a:t>
            </a:r>
            <a:r>
              <a:rPr dirty="0" sz="900" spc="5">
                <a:latin typeface="Arial"/>
                <a:cs typeface="Arial"/>
              </a:rPr>
              <a:t>tutorials </a:t>
            </a:r>
            <a:r>
              <a:rPr dirty="0" sz="900" spc="10">
                <a:latin typeface="Arial"/>
                <a:cs typeface="Arial"/>
              </a:rPr>
              <a:t>is </a:t>
            </a:r>
            <a:r>
              <a:rPr dirty="0" sz="900">
                <a:latin typeface="Arial"/>
                <a:cs typeface="Arial"/>
              </a:rPr>
              <a:t>that </a:t>
            </a:r>
            <a:r>
              <a:rPr dirty="0" sz="900" spc="5">
                <a:latin typeface="Arial"/>
                <a:cs typeface="Arial"/>
              </a:rPr>
              <a:t>you can </a:t>
            </a:r>
            <a:r>
              <a:rPr dirty="0" sz="900" spc="10">
                <a:latin typeface="Arial"/>
                <a:cs typeface="Arial"/>
              </a:rPr>
              <a:t>view </a:t>
            </a:r>
            <a:r>
              <a:rPr dirty="0" sz="900">
                <a:latin typeface="Arial"/>
                <a:cs typeface="Arial"/>
              </a:rPr>
              <a:t>them </a:t>
            </a:r>
            <a:r>
              <a:rPr dirty="0" sz="900" spc="10">
                <a:latin typeface="Arial"/>
                <a:cs typeface="Arial"/>
              </a:rPr>
              <a:t>in one </a:t>
            </a:r>
            <a:r>
              <a:rPr dirty="0" sz="900" spc="15">
                <a:latin typeface="Arial"/>
                <a:cs typeface="Arial"/>
              </a:rPr>
              <a:t>window  while running </a:t>
            </a:r>
            <a:r>
              <a:rPr dirty="0" sz="900" spc="10">
                <a:latin typeface="Arial"/>
                <a:cs typeface="Arial"/>
              </a:rPr>
              <a:t>Simulink in another window. </a:t>
            </a:r>
            <a:r>
              <a:rPr dirty="0" sz="900" spc="-5">
                <a:latin typeface="Arial"/>
                <a:cs typeface="Arial"/>
              </a:rPr>
              <a:t>System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5">
                <a:latin typeface="Arial"/>
                <a:cs typeface="Arial"/>
              </a:rPr>
              <a:t>files can </a:t>
            </a:r>
            <a:r>
              <a:rPr dirty="0" sz="900" spc="10">
                <a:latin typeface="Arial"/>
                <a:cs typeface="Arial"/>
              </a:rPr>
              <a:t>be  </a:t>
            </a:r>
            <a:r>
              <a:rPr dirty="0" sz="900" spc="15">
                <a:latin typeface="Arial"/>
                <a:cs typeface="Arial"/>
              </a:rPr>
              <a:t>downloaded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5">
                <a:latin typeface="Arial"/>
                <a:cs typeface="Arial"/>
              </a:rPr>
              <a:t>tutorials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15">
                <a:latin typeface="Arial"/>
                <a:cs typeface="Arial"/>
              </a:rPr>
              <a:t>opened </a:t>
            </a:r>
            <a:r>
              <a:rPr dirty="0" sz="900" spc="10">
                <a:latin typeface="Arial"/>
                <a:cs typeface="Arial"/>
              </a:rPr>
              <a:t>in Simulink.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5">
                <a:latin typeface="Arial"/>
                <a:cs typeface="Arial"/>
              </a:rPr>
              <a:t>modify </a:t>
            </a:r>
            <a:r>
              <a:rPr dirty="0" sz="900" spc="10">
                <a:latin typeface="Arial"/>
                <a:cs typeface="Arial"/>
              </a:rPr>
              <a:t>and  </a:t>
            </a:r>
            <a:r>
              <a:rPr dirty="0" sz="900" spc="5">
                <a:latin typeface="Arial"/>
                <a:cs typeface="Arial"/>
              </a:rPr>
              <a:t>extend </a:t>
            </a:r>
            <a:r>
              <a:rPr dirty="0" sz="900">
                <a:latin typeface="Arial"/>
                <a:cs typeface="Arial"/>
              </a:rPr>
              <a:t>these </a:t>
            </a:r>
            <a:r>
              <a:rPr dirty="0" sz="900" spc="-5">
                <a:latin typeface="Arial"/>
                <a:cs typeface="Arial"/>
              </a:rPr>
              <a:t>system </a:t>
            </a:r>
            <a:r>
              <a:rPr dirty="0" sz="900" spc="15">
                <a:latin typeface="Arial"/>
                <a:cs typeface="Arial"/>
              </a:rPr>
              <a:t>while learning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use </a:t>
            </a:r>
            <a:r>
              <a:rPr dirty="0" sz="900" spc="10">
                <a:latin typeface="Arial"/>
                <a:cs typeface="Arial"/>
              </a:rPr>
              <a:t>Simulink </a:t>
            </a:r>
            <a:r>
              <a:rPr dirty="0" sz="900" spc="-5">
                <a:latin typeface="Arial"/>
                <a:cs typeface="Arial"/>
              </a:rPr>
              <a:t>for system </a:t>
            </a:r>
            <a:r>
              <a:rPr dirty="0" sz="900" spc="15">
                <a:latin typeface="Arial"/>
                <a:cs typeface="Arial"/>
              </a:rPr>
              <a:t>modeling,  </a:t>
            </a:r>
            <a:r>
              <a:rPr dirty="0" sz="900" spc="5">
                <a:latin typeface="Arial"/>
                <a:cs typeface="Arial"/>
              </a:rPr>
              <a:t>control, </a:t>
            </a:r>
            <a:r>
              <a:rPr dirty="0" sz="900" spc="10">
                <a:latin typeface="Arial"/>
                <a:cs typeface="Arial"/>
              </a:rPr>
              <a:t>and simulation. Do not </a:t>
            </a:r>
            <a:r>
              <a:rPr dirty="0" sz="900">
                <a:latin typeface="Arial"/>
                <a:cs typeface="Arial"/>
              </a:rPr>
              <a:t>confuse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windows, </a:t>
            </a:r>
            <a:r>
              <a:rPr dirty="0" sz="900" spc="10">
                <a:latin typeface="Arial"/>
                <a:cs typeface="Arial"/>
              </a:rPr>
              <a:t>icons, and menus in 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tutorials </a:t>
            </a:r>
            <a:r>
              <a:rPr dirty="0" sz="900" spc="-5">
                <a:latin typeface="Arial"/>
                <a:cs typeface="Arial"/>
              </a:rPr>
              <a:t>for </a:t>
            </a:r>
            <a:r>
              <a:rPr dirty="0" sz="900" spc="10">
                <a:latin typeface="Arial"/>
                <a:cs typeface="Arial"/>
              </a:rPr>
              <a:t>your </a:t>
            </a:r>
            <a:r>
              <a:rPr dirty="0" sz="900" spc="5">
                <a:latin typeface="Arial"/>
                <a:cs typeface="Arial"/>
              </a:rPr>
              <a:t>actual </a:t>
            </a:r>
            <a:r>
              <a:rPr dirty="0" sz="900" spc="10">
                <a:latin typeface="Arial"/>
                <a:cs typeface="Arial"/>
              </a:rPr>
              <a:t>Simulink </a:t>
            </a:r>
            <a:r>
              <a:rPr dirty="0" sz="900" spc="15">
                <a:latin typeface="Arial"/>
                <a:cs typeface="Arial"/>
              </a:rPr>
              <a:t>windows. </a:t>
            </a:r>
            <a:r>
              <a:rPr dirty="0" sz="900" spc="5">
                <a:latin typeface="Arial"/>
                <a:cs typeface="Arial"/>
              </a:rPr>
              <a:t>Most </a:t>
            </a:r>
            <a:r>
              <a:rPr dirty="0" sz="900" spc="10">
                <a:latin typeface="Arial"/>
                <a:cs typeface="Arial"/>
              </a:rPr>
              <a:t>images in </a:t>
            </a:r>
            <a:r>
              <a:rPr dirty="0" sz="900">
                <a:latin typeface="Arial"/>
                <a:cs typeface="Arial"/>
              </a:rPr>
              <a:t>these  </a:t>
            </a:r>
            <a:r>
              <a:rPr dirty="0" sz="900" spc="5">
                <a:latin typeface="Arial"/>
                <a:cs typeface="Arial"/>
              </a:rPr>
              <a:t>tutorials are </a:t>
            </a:r>
            <a:r>
              <a:rPr dirty="0" sz="900" spc="10">
                <a:latin typeface="Arial"/>
                <a:cs typeface="Arial"/>
              </a:rPr>
              <a:t>not live </a:t>
            </a:r>
            <a:r>
              <a:rPr dirty="0" sz="900">
                <a:latin typeface="Arial"/>
                <a:cs typeface="Arial"/>
              </a:rPr>
              <a:t>­ they </a:t>
            </a:r>
            <a:r>
              <a:rPr dirty="0" sz="900" spc="10">
                <a:latin typeface="Arial"/>
                <a:cs typeface="Arial"/>
              </a:rPr>
              <a:t>simply </a:t>
            </a:r>
            <a:r>
              <a:rPr dirty="0" sz="900" spc="15">
                <a:latin typeface="Arial"/>
                <a:cs typeface="Arial"/>
              </a:rPr>
              <a:t>display what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0">
                <a:latin typeface="Arial"/>
                <a:cs typeface="Arial"/>
              </a:rPr>
              <a:t>should </a:t>
            </a:r>
            <a:r>
              <a:rPr dirty="0" sz="900" spc="5">
                <a:latin typeface="Arial"/>
                <a:cs typeface="Arial"/>
              </a:rPr>
              <a:t>see </a:t>
            </a:r>
            <a:r>
              <a:rPr dirty="0" sz="900" spc="10">
                <a:latin typeface="Arial"/>
                <a:cs typeface="Arial"/>
              </a:rPr>
              <a:t>in your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own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6653" y="1783420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06653" y="2097891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527719" y="1870778"/>
            <a:ext cx="44958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 b="1">
                <a:solidFill>
                  <a:srgbClr val="FF5400"/>
                </a:solidFill>
                <a:latin typeface="Verdana"/>
                <a:cs typeface="Verdana"/>
              </a:rPr>
              <a:t>S</a:t>
            </a:r>
            <a:r>
              <a:rPr dirty="0" sz="750" spc="-30" b="1">
                <a:solidFill>
                  <a:srgbClr val="FF5400"/>
                </a:solidFill>
                <a:latin typeface="Verdana"/>
                <a:cs typeface="Verdana"/>
              </a:rPr>
              <a:t>Y</a:t>
            </a:r>
            <a:r>
              <a:rPr dirty="0" sz="750" spc="-10" b="1">
                <a:solidFill>
                  <a:srgbClr val="FF5400"/>
                </a:solidFill>
                <a:latin typeface="Verdana"/>
                <a:cs typeface="Verdana"/>
              </a:rPr>
              <a:t>S</a:t>
            </a:r>
            <a:r>
              <a:rPr dirty="0" sz="750" spc="10" b="1">
                <a:solidFill>
                  <a:srgbClr val="FF5400"/>
                </a:solidFill>
                <a:latin typeface="Verdana"/>
                <a:cs typeface="Verdana"/>
              </a:rPr>
              <a:t>TE</a:t>
            </a:r>
            <a:r>
              <a:rPr dirty="0" sz="750" b="1">
                <a:solidFill>
                  <a:srgbClr val="FF5400"/>
                </a:solidFill>
                <a:latin typeface="Verdana"/>
                <a:cs typeface="Verdana"/>
              </a:rPr>
              <a:t>M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6653" y="2412362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422895" y="2185250"/>
            <a:ext cx="54737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35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M</a:t>
            </a:r>
            <a:r>
              <a:rPr dirty="0" sz="750" spc="5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O</a:t>
            </a:r>
            <a:r>
              <a:rPr dirty="0" sz="750" spc="20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D</a:t>
            </a:r>
            <a:r>
              <a:rPr dirty="0" sz="750" spc="-25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E</a:t>
            </a:r>
            <a:r>
              <a:rPr dirty="0" sz="750" spc="30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L</a:t>
            </a:r>
            <a:r>
              <a:rPr dirty="0" sz="750" spc="-20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I</a:t>
            </a:r>
            <a:r>
              <a:rPr dirty="0" sz="750" spc="-40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N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G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06653" y="2726833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461013" y="2499721"/>
            <a:ext cx="50990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">
                <a:solidFill>
                  <a:srgbClr val="ABABAB"/>
                </a:solidFill>
                <a:latin typeface="Verdana"/>
                <a:cs typeface="Verdana"/>
                <a:hlinkClick r:id="rId11"/>
              </a:rPr>
              <a:t>ANALYSIS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06653" y="2974598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06653" y="3289069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432425" y="3061957"/>
            <a:ext cx="54356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 b="1">
                <a:solidFill>
                  <a:srgbClr val="FF5400"/>
                </a:solidFill>
                <a:latin typeface="Verdana"/>
                <a:cs typeface="Verdana"/>
              </a:rPr>
              <a:t>C</a:t>
            </a:r>
            <a:r>
              <a:rPr dirty="0" sz="750" spc="35" b="1">
                <a:solidFill>
                  <a:srgbClr val="FF5400"/>
                </a:solidFill>
                <a:latin typeface="Verdana"/>
                <a:cs typeface="Verdana"/>
              </a:rPr>
              <a:t>O</a:t>
            </a:r>
            <a:r>
              <a:rPr dirty="0" sz="750" spc="-35" b="1">
                <a:solidFill>
                  <a:srgbClr val="FF5400"/>
                </a:solidFill>
                <a:latin typeface="Verdana"/>
                <a:cs typeface="Verdana"/>
              </a:rPr>
              <a:t>N</a:t>
            </a:r>
            <a:r>
              <a:rPr dirty="0" sz="750" spc="10" b="1">
                <a:solidFill>
                  <a:srgbClr val="FF5400"/>
                </a:solidFill>
                <a:latin typeface="Verdana"/>
                <a:cs typeface="Verdana"/>
              </a:rPr>
              <a:t>TR</a:t>
            </a:r>
            <a:r>
              <a:rPr dirty="0" sz="750" spc="35" b="1">
                <a:solidFill>
                  <a:srgbClr val="FF5400"/>
                </a:solidFill>
                <a:latin typeface="Verdana"/>
                <a:cs typeface="Verdana"/>
              </a:rPr>
              <a:t>O</a:t>
            </a:r>
            <a:r>
              <a:rPr dirty="0" sz="750" b="1">
                <a:solidFill>
                  <a:srgbClr val="FF5400"/>
                </a:solidFill>
                <a:latin typeface="Verdana"/>
                <a:cs typeface="Verdana"/>
              </a:rPr>
              <a:t>L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06653" y="3603540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775484" y="3376428"/>
            <a:ext cx="19431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">
                <a:solidFill>
                  <a:srgbClr val="ABABAB"/>
                </a:solidFill>
                <a:latin typeface="Verdana"/>
                <a:cs typeface="Verdana"/>
                <a:hlinkClick r:id="rId12"/>
              </a:rPr>
              <a:t>P</a:t>
            </a:r>
            <a:r>
              <a:rPr dirty="0" sz="750" spc="-20">
                <a:solidFill>
                  <a:srgbClr val="ABABAB"/>
                </a:solidFill>
                <a:latin typeface="Verdana"/>
                <a:cs typeface="Verdana"/>
                <a:hlinkClick r:id="rId12"/>
              </a:rPr>
              <a:t>I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  <a:hlinkClick r:id="rId12"/>
              </a:rPr>
              <a:t>D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6653" y="3918012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299013" y="3690900"/>
            <a:ext cx="6724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ABABAB"/>
                </a:solidFill>
                <a:latin typeface="Verdana"/>
                <a:cs typeface="Verdana"/>
                <a:hlinkClick r:id="rId13"/>
              </a:rPr>
              <a:t>ROOT</a:t>
            </a:r>
            <a:r>
              <a:rPr dirty="0" sz="750" spc="-35">
                <a:solidFill>
                  <a:srgbClr val="ABABAB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  <a:hlinkClick r:id="rId13"/>
              </a:rPr>
              <a:t>LOCUS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06653" y="4232483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1375248" y="4005371"/>
            <a:ext cx="59880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5">
                <a:solidFill>
                  <a:srgbClr val="ABABAB"/>
                </a:solidFill>
                <a:latin typeface="Verdana"/>
                <a:cs typeface="Verdana"/>
                <a:hlinkClick r:id="rId14"/>
              </a:rPr>
              <a:t>FREQUENCY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06653" y="4546954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279954" y="4319842"/>
            <a:ext cx="69596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0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S</a:t>
            </a:r>
            <a:r>
              <a:rPr dirty="0" sz="750" spc="-15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T</a:t>
            </a:r>
            <a:r>
              <a:rPr dirty="0" sz="750" spc="10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A</a:t>
            </a:r>
            <a:r>
              <a:rPr dirty="0" sz="750" spc="-15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T</a:t>
            </a:r>
            <a:r>
              <a:rPr dirty="0" sz="750" spc="-25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E</a:t>
            </a:r>
            <a:r>
              <a:rPr dirty="0" sz="750" spc="30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­</a:t>
            </a:r>
            <a:r>
              <a:rPr dirty="0" sz="750" spc="10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S</a:t>
            </a:r>
            <a:r>
              <a:rPr dirty="0" sz="750" spc="-5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P</a:t>
            </a:r>
            <a:r>
              <a:rPr dirty="0" sz="750" spc="10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A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  <a:hlinkClick r:id="rId15"/>
              </a:rPr>
              <a:t>CE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06653" y="4861425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537249" y="4634313"/>
            <a:ext cx="4311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">
                <a:solidFill>
                  <a:srgbClr val="ABABAB"/>
                </a:solidFill>
                <a:latin typeface="Verdana"/>
                <a:cs typeface="Verdana"/>
                <a:hlinkClick r:id="rId16"/>
              </a:rPr>
              <a:t>DIGITAL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06653" y="5109190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06653" y="5423661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413366" y="5196549"/>
            <a:ext cx="55689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 b="1">
                <a:solidFill>
                  <a:srgbClr val="FF5400"/>
                </a:solidFill>
                <a:latin typeface="Verdana"/>
                <a:cs typeface="Verdana"/>
              </a:rPr>
              <a:t>S</a:t>
            </a:r>
            <a:r>
              <a:rPr dirty="0" sz="750" spc="-35" b="1">
                <a:solidFill>
                  <a:srgbClr val="FF5400"/>
                </a:solidFill>
                <a:latin typeface="Verdana"/>
                <a:cs typeface="Verdana"/>
              </a:rPr>
              <a:t>I</a:t>
            </a:r>
            <a:r>
              <a:rPr dirty="0" sz="750" spc="-40" b="1">
                <a:solidFill>
                  <a:srgbClr val="FF5400"/>
                </a:solidFill>
                <a:latin typeface="Verdana"/>
                <a:cs typeface="Verdana"/>
              </a:rPr>
              <a:t>M</a:t>
            </a:r>
            <a:r>
              <a:rPr dirty="0" sz="750" spc="-10" b="1">
                <a:solidFill>
                  <a:srgbClr val="FF5400"/>
                </a:solidFill>
                <a:latin typeface="Verdana"/>
                <a:cs typeface="Verdana"/>
              </a:rPr>
              <a:t>U</a:t>
            </a:r>
            <a:r>
              <a:rPr dirty="0" sz="750" spc="-30" b="1">
                <a:solidFill>
                  <a:srgbClr val="FF5400"/>
                </a:solidFill>
                <a:latin typeface="Verdana"/>
                <a:cs typeface="Verdana"/>
              </a:rPr>
              <a:t>L</a:t>
            </a:r>
            <a:r>
              <a:rPr dirty="0" sz="750" spc="-35" b="1">
                <a:solidFill>
                  <a:srgbClr val="FF5400"/>
                </a:solidFill>
                <a:latin typeface="Verdana"/>
                <a:cs typeface="Verdana"/>
              </a:rPr>
              <a:t>IN</a:t>
            </a:r>
            <a:r>
              <a:rPr dirty="0" sz="750" b="1">
                <a:solidFill>
                  <a:srgbClr val="FF5400"/>
                </a:solidFill>
                <a:latin typeface="Verdana"/>
                <a:cs typeface="Verdana"/>
              </a:rPr>
              <a:t>K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06653" y="5738132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422895" y="5511020"/>
            <a:ext cx="54737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35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M</a:t>
            </a:r>
            <a:r>
              <a:rPr dirty="0" sz="750" spc="5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O</a:t>
            </a:r>
            <a:r>
              <a:rPr dirty="0" sz="750" spc="20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D</a:t>
            </a:r>
            <a:r>
              <a:rPr dirty="0" sz="750" spc="-25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E</a:t>
            </a:r>
            <a:r>
              <a:rPr dirty="0" sz="750" spc="30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L</a:t>
            </a:r>
            <a:r>
              <a:rPr dirty="0" sz="750" spc="-20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I</a:t>
            </a:r>
            <a:r>
              <a:rPr dirty="0" sz="750" spc="-40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N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  <a:hlinkClick r:id="rId17"/>
              </a:rPr>
              <a:t>G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06653" y="6052603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 h="0">
                <a:moveTo>
                  <a:pt x="0" y="0"/>
                </a:moveTo>
                <a:lnTo>
                  <a:pt x="1391296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480072" y="5825492"/>
            <a:ext cx="48831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ABABAB"/>
                </a:solidFill>
                <a:latin typeface="Verdana"/>
                <a:cs typeface="Verdana"/>
                <a:hlinkClick r:id="rId18"/>
              </a:rPr>
              <a:t>CONTROL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616655" y="768535"/>
            <a:ext cx="762354" cy="1524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426656" y="768535"/>
            <a:ext cx="657530" cy="1524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141569" y="786987"/>
            <a:ext cx="842072" cy="108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260481" y="720888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4">
                <a:moveTo>
                  <a:pt x="0" y="0"/>
                </a:moveTo>
                <a:lnTo>
                  <a:pt x="0" y="247765"/>
                </a:lnTo>
              </a:path>
            </a:pathLst>
          </a:custGeom>
          <a:ln w="95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3366899" y="774894"/>
            <a:ext cx="243204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5">
                <a:solidFill>
                  <a:srgbClr val="ABABAB"/>
                </a:solidFill>
                <a:latin typeface="Verdana"/>
                <a:cs typeface="Verdana"/>
                <a:hlinkClick r:id="rId22"/>
              </a:rPr>
              <a:t>T</a:t>
            </a:r>
            <a:r>
              <a:rPr dirty="0" sz="750" spc="-20">
                <a:solidFill>
                  <a:srgbClr val="ABABAB"/>
                </a:solidFill>
                <a:latin typeface="Verdana"/>
                <a:cs typeface="Verdana"/>
                <a:hlinkClick r:id="rId22"/>
              </a:rPr>
              <a:t>I</a:t>
            </a:r>
            <a:r>
              <a:rPr dirty="0" sz="750" spc="-5">
                <a:solidFill>
                  <a:srgbClr val="ABABAB"/>
                </a:solidFill>
                <a:latin typeface="Verdana"/>
                <a:cs typeface="Verdana"/>
                <a:hlinkClick r:id="rId22"/>
              </a:rPr>
              <a:t>P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  <a:hlinkClick r:id="rId22"/>
              </a:rPr>
              <a:t>S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717893" y="720888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4">
                <a:moveTo>
                  <a:pt x="0" y="0"/>
                </a:moveTo>
                <a:lnTo>
                  <a:pt x="0" y="247765"/>
                </a:lnTo>
              </a:path>
            </a:pathLst>
          </a:custGeom>
          <a:ln w="952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3824311" y="774894"/>
            <a:ext cx="36068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0">
                <a:solidFill>
                  <a:srgbClr val="ABABAB"/>
                </a:solidFill>
                <a:latin typeface="Verdana"/>
                <a:cs typeface="Verdana"/>
                <a:hlinkClick r:id="rId23"/>
              </a:rPr>
              <a:t>AB</a:t>
            </a:r>
            <a:r>
              <a:rPr dirty="0" sz="750" spc="5">
                <a:solidFill>
                  <a:srgbClr val="ABABAB"/>
                </a:solidFill>
                <a:latin typeface="Verdana"/>
                <a:cs typeface="Verdana"/>
                <a:hlinkClick r:id="rId23"/>
              </a:rPr>
              <a:t>O</a:t>
            </a:r>
            <a:r>
              <a:rPr dirty="0" sz="750" spc="-25">
                <a:solidFill>
                  <a:srgbClr val="ABABAB"/>
                </a:solidFill>
                <a:latin typeface="Verdana"/>
                <a:cs typeface="Verdana"/>
              </a:rPr>
              <a:t>U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</a:rPr>
              <a:t>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96077" y="774894"/>
            <a:ext cx="39560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0">
                <a:solidFill>
                  <a:srgbClr val="ABABAB"/>
                </a:solidFill>
                <a:latin typeface="Verdana"/>
                <a:cs typeface="Verdana"/>
              </a:rPr>
              <a:t>BAS</a:t>
            </a:r>
            <a:r>
              <a:rPr dirty="0" sz="750" spc="-20">
                <a:solidFill>
                  <a:srgbClr val="ABABAB"/>
                </a:solidFill>
                <a:latin typeface="Verdana"/>
                <a:cs typeface="Verdana"/>
              </a:rPr>
              <a:t>I</a:t>
            </a:r>
            <a:r>
              <a:rPr dirty="0" sz="750">
                <a:solidFill>
                  <a:srgbClr val="ABABAB"/>
                </a:solidFill>
                <a:latin typeface="Verdana"/>
                <a:cs typeface="Verdana"/>
              </a:rPr>
              <a:t>CS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005961" y="774894"/>
            <a:ext cx="175895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2325" algn="l"/>
                <a:tab pos="1365250" algn="l"/>
              </a:tabLst>
            </a:pPr>
            <a:r>
              <a:rPr dirty="0" sz="750" spc="10">
                <a:solidFill>
                  <a:srgbClr val="ABABAB"/>
                </a:solidFill>
                <a:latin typeface="Verdana"/>
                <a:cs typeface="Verdana"/>
              </a:rPr>
              <a:t>HARDWARE	</a:t>
            </a:r>
            <a:r>
              <a:rPr dirty="0" sz="750" spc="-15">
                <a:solidFill>
                  <a:srgbClr val="ABABAB"/>
                </a:solidFill>
                <a:latin typeface="Verdana"/>
                <a:cs typeface="Verdana"/>
              </a:rPr>
              <a:t>INDEX	</a:t>
            </a:r>
            <a:r>
              <a:rPr dirty="0" sz="750" spc="-15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NEXT</a:t>
            </a:r>
            <a:r>
              <a:rPr dirty="0" sz="750" spc="-50">
                <a:solidFill>
                  <a:srgbClr val="ABABAB"/>
                </a:solidFill>
                <a:latin typeface="Verdana"/>
                <a:cs typeface="Verdana"/>
                <a:hlinkClick r:id="rId5"/>
              </a:rPr>
              <a:t> </a:t>
            </a:r>
            <a:r>
              <a:rPr dirty="0" sz="750">
                <a:solidFill>
                  <a:srgbClr val="ABABAB"/>
                </a:solidFill>
                <a:latin typeface="Arial"/>
                <a:cs typeface="Arial"/>
                <a:hlinkClick r:id="rId5"/>
              </a:rPr>
              <a:t>►</a:t>
            </a:r>
            <a:endParaRPr sz="7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064538" y="2197950"/>
            <a:ext cx="85764" cy="1334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064538" y="2512421"/>
            <a:ext cx="85764" cy="1334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064538" y="3389128"/>
            <a:ext cx="85764" cy="1334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064538" y="3703599"/>
            <a:ext cx="85764" cy="1334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064538" y="4018071"/>
            <a:ext cx="85764" cy="1334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064538" y="4332542"/>
            <a:ext cx="85764" cy="1334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64538" y="4647013"/>
            <a:ext cx="85764" cy="1334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064538" y="5523720"/>
            <a:ext cx="85764" cy="1334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064538" y="5838191"/>
            <a:ext cx="85764" cy="1334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064538" y="1873949"/>
            <a:ext cx="133412" cy="1334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064538" y="3065128"/>
            <a:ext cx="133412" cy="1334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064538" y="5199720"/>
            <a:ext cx="133412" cy="1334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26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8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8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66427" y="393715"/>
            <a:ext cx="38722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Re­run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simulation (hit </a:t>
            </a:r>
            <a:r>
              <a:rPr dirty="0" sz="900" spc="-5" b="1">
                <a:latin typeface="Arial"/>
                <a:cs typeface="Arial"/>
              </a:rPr>
              <a:t>Ctrl­T</a:t>
            </a:r>
            <a:r>
              <a:rPr dirty="0" sz="900" spc="-5">
                <a:latin typeface="Arial"/>
                <a:cs typeface="Arial"/>
              </a:rPr>
              <a:t>)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0">
                <a:latin typeface="Arial"/>
                <a:cs typeface="Arial"/>
              </a:rPr>
              <a:t>should </a:t>
            </a:r>
            <a:r>
              <a:rPr dirty="0" sz="900" spc="5">
                <a:latin typeface="Arial"/>
                <a:cs typeface="Arial"/>
              </a:rPr>
              <a:t>see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following in </a:t>
            </a:r>
            <a:r>
              <a:rPr dirty="0" sz="900" spc="-5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5">
                <a:latin typeface="Arial"/>
                <a:cs typeface="Arial"/>
              </a:rPr>
              <a:t>scope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9127" y="940060"/>
            <a:ext cx="3849889" cy="3440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66427" y="4748664"/>
            <a:ext cx="3875404" cy="185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Since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new </a:t>
            </a:r>
            <a:r>
              <a:rPr dirty="0" sz="900">
                <a:latin typeface="Arial"/>
                <a:cs typeface="Arial"/>
              </a:rPr>
              <a:t>transfer function </a:t>
            </a:r>
            <a:r>
              <a:rPr dirty="0" sz="900" spc="10">
                <a:latin typeface="Arial"/>
                <a:cs typeface="Arial"/>
              </a:rPr>
              <a:t>has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5">
                <a:latin typeface="Arial"/>
                <a:cs typeface="Arial"/>
              </a:rPr>
              <a:t>very </a:t>
            </a:r>
            <a:r>
              <a:rPr dirty="0" sz="900" spc="-5">
                <a:latin typeface="Arial"/>
                <a:cs typeface="Arial"/>
              </a:rPr>
              <a:t>fast </a:t>
            </a:r>
            <a:r>
              <a:rPr dirty="0" sz="900" spc="10">
                <a:latin typeface="Arial"/>
                <a:cs typeface="Arial"/>
              </a:rPr>
              <a:t>response, it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compressed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>
                <a:latin typeface="Arial"/>
                <a:cs typeface="Arial"/>
              </a:rPr>
              <a:t>into a </a:t>
            </a:r>
            <a:r>
              <a:rPr dirty="0" sz="900" spc="5">
                <a:latin typeface="Arial"/>
                <a:cs typeface="Arial"/>
              </a:rPr>
              <a:t>very </a:t>
            </a:r>
            <a:r>
              <a:rPr dirty="0" sz="900" spc="10">
                <a:latin typeface="Arial"/>
                <a:cs typeface="Arial"/>
              </a:rPr>
              <a:t>narrow part 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scope </a:t>
            </a:r>
            <a:r>
              <a:rPr dirty="0" sz="900" spc="10">
                <a:latin typeface="Arial"/>
                <a:cs typeface="Arial"/>
              </a:rPr>
              <a:t>window. </a:t>
            </a:r>
            <a:r>
              <a:rPr dirty="0" sz="900" spc="5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is not </a:t>
            </a:r>
            <a:r>
              <a:rPr dirty="0" sz="900" spc="15">
                <a:latin typeface="Arial"/>
                <a:cs typeface="Arial"/>
              </a:rPr>
              <a:t>really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problem  </a:t>
            </a:r>
            <a:r>
              <a:rPr dirty="0" sz="900" spc="5">
                <a:latin typeface="Arial"/>
                <a:cs typeface="Arial"/>
              </a:rPr>
              <a:t>with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scope, but </a:t>
            </a:r>
            <a:r>
              <a:rPr dirty="0" sz="900" spc="5">
                <a:latin typeface="Arial"/>
                <a:cs typeface="Arial"/>
              </a:rPr>
              <a:t>with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simulation </a:t>
            </a:r>
            <a:r>
              <a:rPr dirty="0" sz="900">
                <a:latin typeface="Arial"/>
                <a:cs typeface="Arial"/>
              </a:rPr>
              <a:t>itself. </a:t>
            </a:r>
            <a:r>
              <a:rPr dirty="0" sz="900" spc="10">
                <a:latin typeface="Arial"/>
                <a:cs typeface="Arial"/>
              </a:rPr>
              <a:t>Simulink </a:t>
            </a:r>
            <a:r>
              <a:rPr dirty="0" sz="900" spc="5">
                <a:latin typeface="Arial"/>
                <a:cs typeface="Arial"/>
              </a:rPr>
              <a:t>simulated </a:t>
            </a:r>
            <a:r>
              <a:rPr dirty="0" sz="900" spc="-5">
                <a:latin typeface="Arial"/>
                <a:cs typeface="Arial"/>
              </a:rPr>
              <a:t>the system  for </a:t>
            </a:r>
            <a:r>
              <a:rPr dirty="0" sz="900">
                <a:latin typeface="Arial"/>
                <a:cs typeface="Arial"/>
              </a:rPr>
              <a:t>a full </a:t>
            </a:r>
            <a:r>
              <a:rPr dirty="0" sz="900" spc="-5">
                <a:latin typeface="Arial"/>
                <a:cs typeface="Arial"/>
              </a:rPr>
              <a:t>ten </a:t>
            </a:r>
            <a:r>
              <a:rPr dirty="0" sz="900" spc="10">
                <a:latin typeface="Arial"/>
                <a:cs typeface="Arial"/>
              </a:rPr>
              <a:t>seconds even </a:t>
            </a:r>
            <a:r>
              <a:rPr dirty="0" sz="900" spc="5">
                <a:latin typeface="Arial"/>
                <a:cs typeface="Arial"/>
              </a:rPr>
              <a:t>though </a:t>
            </a:r>
            <a:r>
              <a:rPr dirty="0" sz="900" spc="-5">
                <a:latin typeface="Arial"/>
                <a:cs typeface="Arial"/>
              </a:rPr>
              <a:t>the system </a:t>
            </a:r>
            <a:r>
              <a:rPr dirty="0" sz="900" spc="10">
                <a:latin typeface="Arial"/>
                <a:cs typeface="Arial"/>
              </a:rPr>
              <a:t>had reached </a:t>
            </a:r>
            <a:r>
              <a:rPr dirty="0" sz="900" spc="5">
                <a:latin typeface="Arial"/>
                <a:cs typeface="Arial"/>
              </a:rPr>
              <a:t>steady </a:t>
            </a:r>
            <a:r>
              <a:rPr dirty="0" sz="900" spc="-10">
                <a:latin typeface="Arial"/>
                <a:cs typeface="Arial"/>
              </a:rPr>
              <a:t>state  </a:t>
            </a:r>
            <a:r>
              <a:rPr dirty="0" sz="900" spc="5">
                <a:latin typeface="Arial"/>
                <a:cs typeface="Arial"/>
              </a:rPr>
              <a:t>shortly </a:t>
            </a:r>
            <a:r>
              <a:rPr dirty="0" sz="900" spc="-5">
                <a:latin typeface="Arial"/>
                <a:cs typeface="Arial"/>
              </a:rPr>
              <a:t>after </a:t>
            </a:r>
            <a:r>
              <a:rPr dirty="0" sz="900" spc="10">
                <a:latin typeface="Arial"/>
                <a:cs typeface="Arial"/>
              </a:rPr>
              <a:t>one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second.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-6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correct </a:t>
            </a:r>
            <a:r>
              <a:rPr dirty="0" sz="900">
                <a:latin typeface="Arial"/>
                <a:cs typeface="Arial"/>
              </a:rPr>
              <a:t>this,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need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change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parameters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simulation </a:t>
            </a:r>
            <a:r>
              <a:rPr dirty="0" sz="900">
                <a:latin typeface="Arial"/>
                <a:cs typeface="Arial"/>
              </a:rPr>
              <a:t>itself.  </a:t>
            </a:r>
            <a:r>
              <a:rPr dirty="0" sz="900" spc="-15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window, select </a:t>
            </a:r>
            <a:r>
              <a:rPr dirty="0" sz="900" spc="-10" b="1">
                <a:latin typeface="Arial"/>
                <a:cs typeface="Arial"/>
              </a:rPr>
              <a:t>Model Configuration </a:t>
            </a:r>
            <a:r>
              <a:rPr dirty="0" sz="900" spc="10" b="1">
                <a:latin typeface="Arial"/>
                <a:cs typeface="Arial"/>
              </a:rPr>
              <a:t>Parameters </a:t>
            </a:r>
            <a:r>
              <a:rPr dirty="0" sz="900" spc="-5">
                <a:latin typeface="Arial"/>
                <a:cs typeface="Arial"/>
              </a:rPr>
              <a:t>from the  </a:t>
            </a:r>
            <a:r>
              <a:rPr dirty="0" sz="900" spc="-15" b="1">
                <a:latin typeface="Arial"/>
                <a:cs typeface="Arial"/>
              </a:rPr>
              <a:t>Simulation </a:t>
            </a:r>
            <a:r>
              <a:rPr dirty="0" sz="900" spc="10">
                <a:latin typeface="Arial"/>
                <a:cs typeface="Arial"/>
              </a:rPr>
              <a:t>menu.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5">
                <a:latin typeface="Arial"/>
                <a:cs typeface="Arial"/>
              </a:rPr>
              <a:t>see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</a:t>
            </a:r>
            <a:r>
              <a:rPr dirty="0" sz="900" spc="15">
                <a:latin typeface="Arial"/>
                <a:cs typeface="Arial"/>
              </a:rPr>
              <a:t>dialog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box.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9127" y="6762545"/>
            <a:ext cx="3849889" cy="2649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66427" y="9780203"/>
            <a:ext cx="38722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There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are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many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simulation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parameter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options;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will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only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concerned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5">
                <a:latin typeface="Arial"/>
                <a:cs typeface="Arial"/>
              </a:rPr>
              <a:t>with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start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stop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times,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which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tell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Simulink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over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what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time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period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300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300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5700011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6427" y="396842"/>
            <a:ext cx="3872229" cy="1074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perform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simulation.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Change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Start</a:t>
            </a:r>
            <a:r>
              <a:rPr dirty="0" sz="900" spc="50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time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0.0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0.8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(since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step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ts val="1800"/>
              </a:lnSpc>
              <a:spcBef>
                <a:spcPts val="155"/>
              </a:spcBef>
            </a:pPr>
            <a:r>
              <a:rPr dirty="0" sz="900" spc="5">
                <a:latin typeface="Arial"/>
                <a:cs typeface="Arial"/>
              </a:rPr>
              <a:t>doesn't occur until </a:t>
            </a:r>
            <a:r>
              <a:rPr dirty="0" sz="900">
                <a:latin typeface="Arial"/>
                <a:cs typeface="Arial"/>
              </a:rPr>
              <a:t>t = 1.0). </a:t>
            </a:r>
            <a:r>
              <a:rPr dirty="0" sz="900" spc="15">
                <a:latin typeface="Arial"/>
                <a:cs typeface="Arial"/>
              </a:rPr>
              <a:t>Change </a:t>
            </a:r>
            <a:r>
              <a:rPr dirty="0" sz="900" spc="-10" b="1">
                <a:latin typeface="Arial"/>
                <a:cs typeface="Arial"/>
              </a:rPr>
              <a:t>Stop </a:t>
            </a:r>
            <a:r>
              <a:rPr dirty="0" sz="900" spc="-5" b="1">
                <a:latin typeface="Arial"/>
                <a:cs typeface="Arial"/>
              </a:rPr>
              <a:t>time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>
                <a:latin typeface="Arial"/>
                <a:cs typeface="Arial"/>
              </a:rPr>
              <a:t>10.0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>
                <a:latin typeface="Arial"/>
                <a:cs typeface="Arial"/>
              </a:rPr>
              <a:t>2.0, </a:t>
            </a:r>
            <a:r>
              <a:rPr dirty="0" sz="900" spc="10">
                <a:latin typeface="Arial"/>
                <a:cs typeface="Arial"/>
              </a:rPr>
              <a:t>which  should be </a:t>
            </a:r>
            <a:r>
              <a:rPr dirty="0" sz="900" spc="15">
                <a:latin typeface="Arial"/>
                <a:cs typeface="Arial"/>
              </a:rPr>
              <a:t>only </a:t>
            </a:r>
            <a:r>
              <a:rPr dirty="0" sz="900" spc="5">
                <a:latin typeface="Arial"/>
                <a:cs typeface="Arial"/>
              </a:rPr>
              <a:t>shortly </a:t>
            </a:r>
            <a:r>
              <a:rPr dirty="0" sz="900" spc="-5">
                <a:latin typeface="Arial"/>
                <a:cs typeface="Arial"/>
              </a:rPr>
              <a:t>after the system </a:t>
            </a:r>
            <a:r>
              <a:rPr dirty="0" sz="900">
                <a:latin typeface="Arial"/>
                <a:cs typeface="Arial"/>
              </a:rPr>
              <a:t>settles. </a:t>
            </a:r>
            <a:r>
              <a:rPr dirty="0" sz="900" spc="10">
                <a:latin typeface="Arial"/>
                <a:cs typeface="Arial"/>
              </a:rPr>
              <a:t>Close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dialog </a:t>
            </a:r>
            <a:r>
              <a:rPr dirty="0" sz="900" spc="10">
                <a:latin typeface="Arial"/>
                <a:cs typeface="Arial"/>
              </a:rPr>
              <a:t>box and  </a:t>
            </a:r>
            <a:r>
              <a:rPr dirty="0" sz="900" spc="5">
                <a:latin typeface="Arial"/>
                <a:cs typeface="Arial"/>
              </a:rPr>
              <a:t>rerun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simulation. </a:t>
            </a:r>
            <a:r>
              <a:rPr dirty="0" sz="900" spc="5">
                <a:latin typeface="Arial"/>
                <a:cs typeface="Arial"/>
              </a:rPr>
              <a:t>Now,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scope </a:t>
            </a:r>
            <a:r>
              <a:rPr dirty="0" sz="900" spc="15">
                <a:latin typeface="Arial"/>
                <a:cs typeface="Arial"/>
              </a:rPr>
              <a:t>window </a:t>
            </a:r>
            <a:r>
              <a:rPr dirty="0" sz="900" spc="10">
                <a:latin typeface="Arial"/>
                <a:cs typeface="Arial"/>
              </a:rPr>
              <a:t>should provide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5">
                <a:latin typeface="Arial"/>
                <a:cs typeface="Arial"/>
              </a:rPr>
              <a:t>much </a:t>
            </a:r>
            <a:r>
              <a:rPr dirty="0" sz="900">
                <a:latin typeface="Arial"/>
                <a:cs typeface="Arial"/>
              </a:rPr>
              <a:t>better  </a:t>
            </a:r>
            <a:r>
              <a:rPr dirty="0" sz="900" spc="15">
                <a:latin typeface="Arial"/>
                <a:cs typeface="Arial"/>
              </a:rPr>
              <a:t>display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step </a:t>
            </a:r>
            <a:r>
              <a:rPr dirty="0" sz="900" spc="10">
                <a:latin typeface="Arial"/>
                <a:cs typeface="Arial"/>
              </a:rPr>
              <a:t>response as shown</a:t>
            </a:r>
            <a:r>
              <a:rPr dirty="0" sz="900" spc="-1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below.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9127" y="1626182"/>
            <a:ext cx="3849889" cy="3440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66427" y="5450029"/>
            <a:ext cx="3872229" cy="995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latin typeface="Arial"/>
                <a:cs typeface="Arial"/>
              </a:rPr>
              <a:t>Building </a:t>
            </a:r>
            <a:r>
              <a:rPr dirty="0" sz="1050" spc="20" b="1">
                <a:latin typeface="Arial"/>
                <a:cs typeface="Arial"/>
              </a:rPr>
              <a:t>Systems</a:t>
            </a:r>
            <a:endParaRPr sz="105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944"/>
              </a:spcBef>
            </a:pPr>
            <a:r>
              <a:rPr dirty="0" sz="900" spc="-15">
                <a:latin typeface="Arial"/>
                <a:cs typeface="Arial"/>
              </a:rPr>
              <a:t>In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5">
                <a:latin typeface="Arial"/>
                <a:cs typeface="Arial"/>
              </a:rPr>
              <a:t>section, 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learn how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5">
                <a:latin typeface="Arial"/>
                <a:cs typeface="Arial"/>
              </a:rPr>
              <a:t>build </a:t>
            </a:r>
            <a:r>
              <a:rPr dirty="0" sz="900" spc="-5">
                <a:latin typeface="Arial"/>
                <a:cs typeface="Arial"/>
              </a:rPr>
              <a:t>systems </a:t>
            </a:r>
            <a:r>
              <a:rPr dirty="0" sz="900" spc="10">
                <a:latin typeface="Arial"/>
                <a:cs typeface="Arial"/>
              </a:rPr>
              <a:t>in Simulink using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5">
                <a:latin typeface="Arial"/>
                <a:cs typeface="Arial"/>
              </a:rPr>
              <a:t>building </a:t>
            </a:r>
            <a:r>
              <a:rPr dirty="0" sz="900" spc="10">
                <a:latin typeface="Arial"/>
                <a:cs typeface="Arial"/>
              </a:rPr>
              <a:t>blocks in </a:t>
            </a:r>
            <a:r>
              <a:rPr dirty="0" sz="900" spc="5">
                <a:latin typeface="Arial"/>
                <a:cs typeface="Arial"/>
              </a:rPr>
              <a:t>Simulink's </a:t>
            </a:r>
            <a:r>
              <a:rPr dirty="0" sz="900" spc="-5" b="1">
                <a:latin typeface="Arial"/>
                <a:cs typeface="Arial"/>
              </a:rPr>
              <a:t>Block Libraries</a:t>
            </a:r>
            <a:r>
              <a:rPr dirty="0" sz="900" spc="-5">
                <a:latin typeface="Arial"/>
                <a:cs typeface="Arial"/>
              </a:rPr>
              <a:t>.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build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 </a:t>
            </a:r>
            <a:r>
              <a:rPr dirty="0" sz="900" spc="-5">
                <a:latin typeface="Arial"/>
                <a:cs typeface="Arial"/>
              </a:rPr>
              <a:t>system.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9127" y="6600539"/>
            <a:ext cx="3849889" cy="246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66427" y="9437142"/>
            <a:ext cx="38722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If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would </a:t>
            </a:r>
            <a:r>
              <a:rPr dirty="0" sz="900" spc="10">
                <a:latin typeface="Arial"/>
                <a:cs typeface="Arial"/>
              </a:rPr>
              <a:t>like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5">
                <a:latin typeface="Arial"/>
                <a:cs typeface="Arial"/>
              </a:rPr>
              <a:t>download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completed </a:t>
            </a:r>
            <a:r>
              <a:rPr dirty="0" sz="900" spc="10">
                <a:latin typeface="Arial"/>
                <a:cs typeface="Arial"/>
              </a:rPr>
              <a:t>model, </a:t>
            </a:r>
            <a:r>
              <a:rPr dirty="0" sz="900" spc="5">
                <a:latin typeface="Arial"/>
                <a:cs typeface="Arial"/>
              </a:rPr>
              <a:t>right­click </a:t>
            </a:r>
            <a:r>
              <a:rPr dirty="0" sz="900" spc="10">
                <a:solidFill>
                  <a:srgbClr val="005FCE"/>
                </a:solidFill>
                <a:latin typeface="Arial"/>
                <a:cs typeface="Arial"/>
                <a:hlinkClick r:id="rId4"/>
              </a:rPr>
              <a:t>here</a:t>
            </a:r>
            <a:r>
              <a:rPr dirty="0" sz="900" spc="110">
                <a:solidFill>
                  <a:srgbClr val="005FCE"/>
                </a:solidFill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>
                <a:latin typeface="Arial"/>
                <a:cs typeface="Arial"/>
              </a:rPr>
              <a:t>then </a:t>
            </a:r>
            <a:r>
              <a:rPr dirty="0" sz="900" spc="10">
                <a:latin typeface="Arial"/>
                <a:cs typeface="Arial"/>
              </a:rPr>
              <a:t>select </a:t>
            </a:r>
            <a:r>
              <a:rPr dirty="0" sz="900" spc="5" b="1">
                <a:latin typeface="Arial"/>
                <a:cs typeface="Arial"/>
              </a:rPr>
              <a:t>Save </a:t>
            </a:r>
            <a:r>
              <a:rPr dirty="0" sz="900" spc="-25" b="1">
                <a:latin typeface="Arial"/>
                <a:cs typeface="Arial"/>
              </a:rPr>
              <a:t>link </a:t>
            </a:r>
            <a:r>
              <a:rPr dirty="0" sz="900" spc="10" b="1">
                <a:latin typeface="Arial"/>
                <a:cs typeface="Arial"/>
              </a:rPr>
              <a:t>as</a:t>
            </a:r>
            <a:r>
              <a:rPr dirty="0" sz="900" spc="-65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...</a:t>
            </a:r>
            <a:r>
              <a:rPr dirty="0" sz="900" spc="-25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5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301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301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4892" y="235995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4892" y="283642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4892" y="308419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66427" y="393722"/>
            <a:ext cx="3878579" cy="2774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First,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5">
                <a:latin typeface="Arial"/>
                <a:cs typeface="Arial"/>
              </a:rPr>
              <a:t>gather </a:t>
            </a:r>
            <a:r>
              <a:rPr dirty="0" sz="900" spc="15">
                <a:latin typeface="Arial"/>
                <a:cs typeface="Arial"/>
              </a:rPr>
              <a:t>all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necessary </a:t>
            </a:r>
            <a:r>
              <a:rPr dirty="0" sz="900" spc="10">
                <a:latin typeface="Arial"/>
                <a:cs typeface="Arial"/>
              </a:rPr>
              <a:t>blocks </a:t>
            </a:r>
            <a:r>
              <a:rPr dirty="0" sz="900" spc="-5">
                <a:latin typeface="Arial"/>
                <a:cs typeface="Arial"/>
              </a:rPr>
              <a:t>from the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block libraries.</a:t>
            </a:r>
            <a:endParaRPr sz="900">
              <a:latin typeface="Arial"/>
              <a:cs typeface="Arial"/>
            </a:endParaRPr>
          </a:p>
          <a:p>
            <a:pPr algn="just" marL="12700" marR="8255">
              <a:lnSpc>
                <a:spcPct val="166700"/>
              </a:lnSpc>
            </a:pPr>
            <a:r>
              <a:rPr dirty="0" sz="900">
                <a:latin typeface="Arial"/>
                <a:cs typeface="Arial"/>
              </a:rPr>
              <a:t>Then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5">
                <a:latin typeface="Arial"/>
                <a:cs typeface="Arial"/>
              </a:rPr>
              <a:t>modify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blocks </a:t>
            </a:r>
            <a:r>
              <a:rPr dirty="0" sz="900">
                <a:latin typeface="Arial"/>
                <a:cs typeface="Arial"/>
              </a:rPr>
              <a:t>so they </a:t>
            </a:r>
            <a:r>
              <a:rPr dirty="0" sz="900" spc="10">
                <a:latin typeface="Arial"/>
                <a:cs typeface="Arial"/>
              </a:rPr>
              <a:t>correspond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blocks in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desired model. </a:t>
            </a:r>
            <a:r>
              <a:rPr dirty="0" sz="900">
                <a:latin typeface="Arial"/>
                <a:cs typeface="Arial"/>
              </a:rPr>
              <a:t>Finally,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connect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blocks </a:t>
            </a:r>
            <a:r>
              <a:rPr dirty="0" sz="900" spc="5">
                <a:latin typeface="Arial"/>
                <a:cs typeface="Arial"/>
              </a:rPr>
              <a:t>with </a:t>
            </a:r>
            <a:r>
              <a:rPr dirty="0" sz="900" spc="15">
                <a:latin typeface="Arial"/>
                <a:cs typeface="Arial"/>
              </a:rPr>
              <a:t>lines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form the  </a:t>
            </a:r>
            <a:r>
              <a:rPr dirty="0" sz="900" spc="5">
                <a:latin typeface="Arial"/>
                <a:cs typeface="Arial"/>
              </a:rPr>
              <a:t>complete </a:t>
            </a:r>
            <a:r>
              <a:rPr dirty="0" sz="900" spc="-5">
                <a:latin typeface="Arial"/>
                <a:cs typeface="Arial"/>
              </a:rPr>
              <a:t>system. </a:t>
            </a:r>
            <a:r>
              <a:rPr dirty="0" sz="900" spc="-10">
                <a:latin typeface="Arial"/>
                <a:cs typeface="Arial"/>
              </a:rPr>
              <a:t>After </a:t>
            </a:r>
            <a:r>
              <a:rPr dirty="0" sz="900">
                <a:latin typeface="Arial"/>
                <a:cs typeface="Arial"/>
              </a:rPr>
              <a:t>this,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5">
                <a:latin typeface="Arial"/>
                <a:cs typeface="Arial"/>
              </a:rPr>
              <a:t>simulate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complete </a:t>
            </a:r>
            <a:r>
              <a:rPr dirty="0" sz="900" spc="-5">
                <a:latin typeface="Arial"/>
                <a:cs typeface="Arial"/>
              </a:rPr>
              <a:t>system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>
                <a:latin typeface="Arial"/>
                <a:cs typeface="Arial"/>
              </a:rPr>
              <a:t>verify  that </a:t>
            </a:r>
            <a:r>
              <a:rPr dirty="0" sz="900" spc="10">
                <a:latin typeface="Arial"/>
                <a:cs typeface="Arial"/>
              </a:rPr>
              <a:t>it</a:t>
            </a:r>
            <a:r>
              <a:rPr dirty="0" sz="900" spc="-10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works.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10" b="1">
                <a:latin typeface="Arial"/>
                <a:cs typeface="Arial"/>
              </a:rPr>
              <a:t>Gathering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Blocks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10">
                <a:latin typeface="Arial"/>
                <a:cs typeface="Arial"/>
              </a:rPr>
              <a:t>Follow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steps </a:t>
            </a:r>
            <a:r>
              <a:rPr dirty="0" sz="900" spc="15">
                <a:latin typeface="Arial"/>
                <a:cs typeface="Arial"/>
              </a:rPr>
              <a:t>below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collect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necessary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blocks:</a:t>
            </a:r>
            <a:endParaRPr sz="900">
              <a:latin typeface="Arial"/>
              <a:cs typeface="Arial"/>
            </a:endParaRPr>
          </a:p>
          <a:p>
            <a:pPr marL="231775" marR="12065">
              <a:lnSpc>
                <a:spcPct val="166700"/>
              </a:lnSpc>
              <a:spcBef>
                <a:spcPts val="755"/>
              </a:spcBef>
            </a:pPr>
            <a:r>
              <a:rPr dirty="0" sz="900" spc="5">
                <a:latin typeface="Arial"/>
                <a:cs typeface="Arial"/>
              </a:rPr>
              <a:t>Create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new model (</a:t>
            </a:r>
            <a:r>
              <a:rPr dirty="0" sz="900" spc="10" b="1">
                <a:latin typeface="Arial"/>
                <a:cs typeface="Arial"/>
              </a:rPr>
              <a:t>New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25" b="1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menu or </a:t>
            </a:r>
            <a:r>
              <a:rPr dirty="0" sz="900" spc="15">
                <a:latin typeface="Arial"/>
                <a:cs typeface="Arial"/>
              </a:rPr>
              <a:t>hit </a:t>
            </a:r>
            <a:r>
              <a:rPr dirty="0" sz="900" spc="5" b="1">
                <a:latin typeface="Arial"/>
                <a:cs typeface="Arial"/>
              </a:rPr>
              <a:t>Ctrl­N</a:t>
            </a:r>
            <a:r>
              <a:rPr dirty="0" sz="900" spc="5">
                <a:latin typeface="Arial"/>
                <a:cs typeface="Arial"/>
              </a:rPr>
              <a:t>).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 </a:t>
            </a:r>
            <a:r>
              <a:rPr dirty="0" sz="900" spc="10">
                <a:latin typeface="Arial"/>
                <a:cs typeface="Arial"/>
              </a:rPr>
              <a:t>get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blank </a:t>
            </a:r>
            <a:r>
              <a:rPr dirty="0" sz="900" spc="10">
                <a:latin typeface="Arial"/>
                <a:cs typeface="Arial"/>
              </a:rPr>
              <a:t>model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869"/>
              </a:spcBef>
            </a:pPr>
            <a:r>
              <a:rPr dirty="0" sz="900" spc="15">
                <a:latin typeface="Arial"/>
                <a:cs typeface="Arial"/>
              </a:rPr>
              <a:t>Click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35" b="1">
                <a:latin typeface="Arial"/>
                <a:cs typeface="Arial"/>
              </a:rPr>
              <a:t>Tools </a:t>
            </a:r>
            <a:r>
              <a:rPr dirty="0" sz="900" spc="-5">
                <a:latin typeface="Arial"/>
                <a:cs typeface="Arial"/>
              </a:rPr>
              <a:t>tab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>
                <a:latin typeface="Arial"/>
                <a:cs typeface="Arial"/>
              </a:rPr>
              <a:t>then </a:t>
            </a:r>
            <a:r>
              <a:rPr dirty="0" sz="900" spc="10">
                <a:latin typeface="Arial"/>
                <a:cs typeface="Arial"/>
              </a:rPr>
              <a:t>select </a:t>
            </a:r>
            <a:r>
              <a:rPr dirty="0" sz="900" spc="-5" b="1">
                <a:latin typeface="Arial"/>
                <a:cs typeface="Arial"/>
              </a:rPr>
              <a:t>Library</a:t>
            </a:r>
            <a:r>
              <a:rPr dirty="0" sz="900" spc="-12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Browser</a:t>
            </a:r>
            <a:r>
              <a:rPr dirty="0" sz="900" spc="5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869"/>
              </a:spcBef>
            </a:pPr>
            <a:r>
              <a:rPr dirty="0" sz="900">
                <a:latin typeface="Arial"/>
                <a:cs typeface="Arial"/>
              </a:rPr>
              <a:t>Then </a:t>
            </a:r>
            <a:r>
              <a:rPr dirty="0" sz="900" spc="10">
                <a:latin typeface="Arial"/>
                <a:cs typeface="Arial"/>
              </a:rPr>
              <a:t>click 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b="1">
                <a:latin typeface="Arial"/>
                <a:cs typeface="Arial"/>
              </a:rPr>
              <a:t>Sources </a:t>
            </a:r>
            <a:r>
              <a:rPr dirty="0" sz="900" spc="5">
                <a:latin typeface="Arial"/>
                <a:cs typeface="Arial"/>
              </a:rPr>
              <a:t>listing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Simulink library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browser.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9127" y="3398664"/>
            <a:ext cx="3849889" cy="372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4892" y="757255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85604" y="7493145"/>
            <a:ext cx="36449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This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bring up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b="1">
                <a:latin typeface="Arial"/>
                <a:cs typeface="Arial"/>
              </a:rPr>
              <a:t>Sources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>
                <a:latin typeface="Arial"/>
                <a:cs typeface="Arial"/>
              </a:rPr>
              <a:t>library. </a:t>
            </a:r>
            <a:r>
              <a:rPr dirty="0" sz="900" b="1">
                <a:latin typeface="Arial"/>
                <a:cs typeface="Arial"/>
              </a:rPr>
              <a:t>Sources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0">
                <a:latin typeface="Arial"/>
                <a:cs typeface="Arial"/>
              </a:rPr>
              <a:t>used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5">
                <a:latin typeface="Arial"/>
                <a:cs typeface="Arial"/>
              </a:rPr>
              <a:t>generate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signals.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3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6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6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368300"/>
            <a:ext cx="3849889" cy="372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4892" y="454218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85604" y="4462780"/>
            <a:ext cx="36563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Drag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i="1">
                <a:latin typeface="Arial"/>
                <a:cs typeface="Arial"/>
              </a:rPr>
              <a:t>Step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b="1">
                <a:latin typeface="Arial"/>
                <a:cs typeface="Arial"/>
              </a:rPr>
              <a:t>Sources </a:t>
            </a:r>
            <a:r>
              <a:rPr dirty="0" sz="900" spc="15">
                <a:latin typeface="Arial"/>
                <a:cs typeface="Arial"/>
              </a:rPr>
              <a:t>window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left </a:t>
            </a:r>
            <a:r>
              <a:rPr dirty="0" sz="900" spc="10">
                <a:latin typeface="Arial"/>
                <a:cs typeface="Arial"/>
              </a:rPr>
              <a:t>side of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your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model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9127" y="5085370"/>
            <a:ext cx="3849889" cy="246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4892" y="800136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4892" y="824913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64892" y="872560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64892" y="897336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64892" y="944984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785604" y="7921962"/>
            <a:ext cx="3645535" cy="184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latin typeface="Arial"/>
                <a:cs typeface="Arial"/>
              </a:rPr>
              <a:t>Click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b="1">
                <a:latin typeface="Arial"/>
                <a:cs typeface="Arial"/>
              </a:rPr>
              <a:t>Math </a:t>
            </a:r>
            <a:r>
              <a:rPr dirty="0" sz="900" spc="-10" b="1">
                <a:latin typeface="Arial"/>
                <a:cs typeface="Arial"/>
              </a:rPr>
              <a:t>Operations </a:t>
            </a:r>
            <a:r>
              <a:rPr dirty="0" sz="900" spc="5">
                <a:latin typeface="Arial"/>
                <a:cs typeface="Arial"/>
              </a:rPr>
              <a:t>listing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main Simulink</a:t>
            </a:r>
            <a:r>
              <a:rPr dirty="0" sz="900" spc="-16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66700"/>
              </a:lnSpc>
              <a:spcBef>
                <a:spcPts val="150"/>
              </a:spcBef>
            </a:pP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>
                <a:latin typeface="Arial"/>
                <a:cs typeface="Arial"/>
              </a:rPr>
              <a:t>this library, </a:t>
            </a:r>
            <a:r>
              <a:rPr dirty="0" sz="900" spc="10">
                <a:latin typeface="Arial"/>
                <a:cs typeface="Arial"/>
              </a:rPr>
              <a:t>drag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5" i="1">
                <a:latin typeface="Arial"/>
                <a:cs typeface="Arial"/>
              </a:rPr>
              <a:t>Sum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i="1">
                <a:latin typeface="Arial"/>
                <a:cs typeface="Arial"/>
              </a:rPr>
              <a:t>Gain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15">
                <a:latin typeface="Arial"/>
                <a:cs typeface="Arial"/>
              </a:rPr>
              <a:t>window 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place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them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-5">
                <a:latin typeface="Arial"/>
                <a:cs typeface="Arial"/>
              </a:rPr>
              <a:t> the </a:t>
            </a:r>
            <a:r>
              <a:rPr dirty="0" sz="900" spc="10">
                <a:latin typeface="Arial"/>
                <a:cs typeface="Arial"/>
              </a:rPr>
              <a:t>right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i="1">
                <a:latin typeface="Arial"/>
                <a:cs typeface="Arial"/>
              </a:rPr>
              <a:t>Step </a:t>
            </a:r>
            <a:r>
              <a:rPr dirty="0" sz="900" spc="10">
                <a:latin typeface="Arial"/>
                <a:cs typeface="Arial"/>
              </a:rPr>
              <a:t>block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that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order.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900" spc="15">
                <a:latin typeface="Arial"/>
                <a:cs typeface="Arial"/>
              </a:rPr>
              <a:t>Click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20" b="1">
                <a:latin typeface="Arial"/>
                <a:cs typeface="Arial"/>
              </a:rPr>
              <a:t>Continuous </a:t>
            </a:r>
            <a:r>
              <a:rPr dirty="0" sz="900" spc="5">
                <a:latin typeface="Arial"/>
                <a:cs typeface="Arial"/>
              </a:rPr>
              <a:t>listing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main Simulink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66700"/>
              </a:lnSpc>
              <a:spcBef>
                <a:spcPts val="150"/>
              </a:spcBef>
            </a:pPr>
            <a:r>
              <a:rPr dirty="0" sz="900" spc="-5">
                <a:latin typeface="Arial"/>
                <a:cs typeface="Arial"/>
              </a:rPr>
              <a:t>First, from </a:t>
            </a:r>
            <a:r>
              <a:rPr dirty="0" sz="900">
                <a:latin typeface="Arial"/>
                <a:cs typeface="Arial"/>
              </a:rPr>
              <a:t>this library, </a:t>
            </a:r>
            <a:r>
              <a:rPr dirty="0" sz="900" spc="10">
                <a:latin typeface="Arial"/>
                <a:cs typeface="Arial"/>
              </a:rPr>
              <a:t>drag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15" i="1">
                <a:latin typeface="Arial"/>
                <a:cs typeface="Arial"/>
              </a:rPr>
              <a:t>PID </a:t>
            </a:r>
            <a:r>
              <a:rPr dirty="0" sz="900" spc="10" i="1">
                <a:latin typeface="Arial"/>
                <a:cs typeface="Arial"/>
              </a:rPr>
              <a:t>Controller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 </a:t>
            </a:r>
            <a:r>
              <a:rPr dirty="0" sz="900" spc="15">
                <a:latin typeface="Arial"/>
                <a:cs typeface="Arial"/>
              </a:rPr>
              <a:t>window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place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-5">
                <a:latin typeface="Arial"/>
                <a:cs typeface="Arial"/>
              </a:rPr>
              <a:t> the </a:t>
            </a:r>
            <a:r>
              <a:rPr dirty="0" sz="900" spc="10">
                <a:latin typeface="Arial"/>
                <a:cs typeface="Arial"/>
              </a:rPr>
              <a:t>right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i="1">
                <a:latin typeface="Arial"/>
                <a:cs typeface="Arial"/>
              </a:rPr>
              <a:t>Gain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block.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  <a:spcBef>
                <a:spcPts val="150"/>
              </a:spcBef>
            </a:pP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5">
                <a:latin typeface="Arial"/>
                <a:cs typeface="Arial"/>
              </a:rPr>
              <a:t>same </a:t>
            </a:r>
            <a:r>
              <a:rPr dirty="0" sz="900">
                <a:latin typeface="Arial"/>
                <a:cs typeface="Arial"/>
              </a:rPr>
              <a:t>library, </a:t>
            </a:r>
            <a:r>
              <a:rPr dirty="0" sz="900" spc="10">
                <a:latin typeface="Arial"/>
                <a:cs typeface="Arial"/>
              </a:rPr>
              <a:t>drag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10" i="1">
                <a:latin typeface="Arial"/>
                <a:cs typeface="Arial"/>
              </a:rPr>
              <a:t>Transfer </a:t>
            </a:r>
            <a:r>
              <a:rPr dirty="0" sz="900" i="1">
                <a:latin typeface="Arial"/>
                <a:cs typeface="Arial"/>
              </a:rPr>
              <a:t>Function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 </a:t>
            </a:r>
            <a:r>
              <a:rPr dirty="0" sz="900" spc="15">
                <a:latin typeface="Arial"/>
                <a:cs typeface="Arial"/>
              </a:rPr>
              <a:t>window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place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-5">
                <a:latin typeface="Arial"/>
                <a:cs typeface="Arial"/>
              </a:rPr>
              <a:t> the </a:t>
            </a:r>
            <a:r>
              <a:rPr dirty="0" sz="900" spc="10">
                <a:latin typeface="Arial"/>
                <a:cs typeface="Arial"/>
              </a:rPr>
              <a:t>right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5" i="1">
                <a:latin typeface="Arial"/>
                <a:cs typeface="Arial"/>
              </a:rPr>
              <a:t>PID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spc="10" i="1">
                <a:latin typeface="Arial"/>
                <a:cs typeface="Arial"/>
              </a:rPr>
              <a:t>Controller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block.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305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305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368300"/>
            <a:ext cx="3849889" cy="246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4892" y="328430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4892" y="353207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85604" y="3204902"/>
            <a:ext cx="3176905" cy="410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latin typeface="Arial"/>
                <a:cs typeface="Arial"/>
              </a:rPr>
              <a:t>Click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0" b="1">
                <a:latin typeface="Arial"/>
                <a:cs typeface="Arial"/>
              </a:rPr>
              <a:t>Sinks </a:t>
            </a:r>
            <a:r>
              <a:rPr dirty="0" sz="900" spc="5">
                <a:latin typeface="Arial"/>
                <a:cs typeface="Arial"/>
              </a:rPr>
              <a:t>listing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main Simulink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900" spc="10">
                <a:latin typeface="Arial"/>
                <a:cs typeface="Arial"/>
              </a:rPr>
              <a:t>Drag</a:t>
            </a:r>
            <a:r>
              <a:rPr dirty="0" sz="900" spc="-5">
                <a:latin typeface="Arial"/>
                <a:cs typeface="Arial"/>
              </a:rPr>
              <a:t> the </a:t>
            </a:r>
            <a:r>
              <a:rPr dirty="0" sz="900" spc="5" i="1">
                <a:latin typeface="Arial"/>
                <a:cs typeface="Arial"/>
              </a:rPr>
              <a:t>Scope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block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into</a:t>
            </a:r>
            <a:r>
              <a:rPr dirty="0" sz="900" spc="-5">
                <a:latin typeface="Arial"/>
                <a:cs typeface="Arial"/>
              </a:rPr>
              <a:t> the </a:t>
            </a:r>
            <a:r>
              <a:rPr dirty="0" sz="900" spc="10">
                <a:latin typeface="Arial"/>
                <a:cs typeface="Arial"/>
              </a:rPr>
              <a:t>right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side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9127" y="3846549"/>
            <a:ext cx="3849889" cy="246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4892" y="741054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64892" y="788702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64892" y="836349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64892" y="883996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66427" y="6683144"/>
            <a:ext cx="3872229" cy="269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latin typeface="Arial"/>
                <a:cs typeface="Arial"/>
              </a:rPr>
              <a:t>Modify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Blocks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10">
                <a:latin typeface="Arial"/>
                <a:cs typeface="Arial"/>
              </a:rPr>
              <a:t>Follow </a:t>
            </a:r>
            <a:r>
              <a:rPr dirty="0" sz="900">
                <a:latin typeface="Arial"/>
                <a:cs typeface="Arial"/>
              </a:rPr>
              <a:t>these steps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properly </a:t>
            </a:r>
            <a:r>
              <a:rPr dirty="0" sz="900" spc="5">
                <a:latin typeface="Arial"/>
                <a:cs typeface="Arial"/>
              </a:rPr>
              <a:t>modify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blocks in your</a:t>
            </a:r>
            <a:r>
              <a:rPr dirty="0" sz="900" spc="-1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model.</a:t>
            </a:r>
            <a:endParaRPr sz="900">
              <a:latin typeface="Arial"/>
              <a:cs typeface="Arial"/>
            </a:endParaRPr>
          </a:p>
          <a:p>
            <a:pPr algn="just" marL="231775" marR="5080">
              <a:lnSpc>
                <a:spcPct val="171400"/>
              </a:lnSpc>
              <a:spcBef>
                <a:spcPts val="700"/>
              </a:spcBef>
            </a:pPr>
            <a:r>
              <a:rPr dirty="0" sz="900" spc="15">
                <a:latin typeface="Arial"/>
                <a:cs typeface="Arial"/>
              </a:rPr>
              <a:t>Double­click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Sum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block.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Since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you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will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want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second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input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  </a:t>
            </a:r>
            <a:r>
              <a:rPr dirty="0" sz="900" spc="10">
                <a:latin typeface="Arial"/>
                <a:cs typeface="Arial"/>
              </a:rPr>
              <a:t>be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subtracted,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enter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Courier New"/>
                <a:cs typeface="Courier New"/>
              </a:rPr>
              <a:t>+­</a:t>
            </a:r>
            <a:r>
              <a:rPr dirty="0" sz="900" spc="-335">
                <a:latin typeface="Courier New"/>
                <a:cs typeface="Courier New"/>
              </a:rPr>
              <a:t>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list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signs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field.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Close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dialog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box.  </a:t>
            </a:r>
            <a:r>
              <a:rPr dirty="0" sz="900" spc="15">
                <a:latin typeface="Arial"/>
                <a:cs typeface="Arial"/>
              </a:rPr>
              <a:t>Double­click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i="1">
                <a:latin typeface="Arial"/>
                <a:cs typeface="Arial"/>
              </a:rPr>
              <a:t>Gain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15">
                <a:latin typeface="Arial"/>
                <a:cs typeface="Arial"/>
              </a:rPr>
              <a:t>Change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gain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2.5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close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5">
                <a:latin typeface="Arial"/>
                <a:cs typeface="Arial"/>
              </a:rPr>
              <a:t>dialog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box.</a:t>
            </a:r>
            <a:endParaRPr sz="900">
              <a:latin typeface="Arial"/>
              <a:cs typeface="Arial"/>
            </a:endParaRPr>
          </a:p>
          <a:p>
            <a:pPr algn="just" marL="231775" marR="5080">
              <a:lnSpc>
                <a:spcPct val="166700"/>
              </a:lnSpc>
              <a:spcBef>
                <a:spcPts val="150"/>
              </a:spcBef>
            </a:pPr>
            <a:r>
              <a:rPr dirty="0" sz="900" spc="15">
                <a:latin typeface="Arial"/>
                <a:cs typeface="Arial"/>
              </a:rPr>
              <a:t>Double­click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5" i="1">
                <a:latin typeface="Arial"/>
                <a:cs typeface="Arial"/>
              </a:rPr>
              <a:t>PID </a:t>
            </a:r>
            <a:r>
              <a:rPr dirty="0" sz="900" spc="10" i="1">
                <a:latin typeface="Arial"/>
                <a:cs typeface="Arial"/>
              </a:rPr>
              <a:t>Controller </a:t>
            </a:r>
            <a:r>
              <a:rPr dirty="0" sz="900" spc="10">
                <a:latin typeface="Arial"/>
                <a:cs typeface="Arial"/>
              </a:rPr>
              <a:t>block and change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Proportional  </a:t>
            </a:r>
            <a:r>
              <a:rPr dirty="0" sz="900" spc="15">
                <a:latin typeface="Arial"/>
                <a:cs typeface="Arial"/>
              </a:rPr>
              <a:t>gain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>
                <a:latin typeface="Arial"/>
                <a:cs typeface="Arial"/>
              </a:rPr>
              <a:t>1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Integral </a:t>
            </a:r>
            <a:r>
              <a:rPr dirty="0" sz="900" spc="15">
                <a:latin typeface="Arial"/>
                <a:cs typeface="Arial"/>
              </a:rPr>
              <a:t>gain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2. Close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dialog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box.</a:t>
            </a:r>
            <a:endParaRPr sz="900">
              <a:latin typeface="Arial"/>
              <a:cs typeface="Arial"/>
            </a:endParaRPr>
          </a:p>
          <a:p>
            <a:pPr algn="just" marL="231775" marR="5080">
              <a:lnSpc>
                <a:spcPct val="166700"/>
              </a:lnSpc>
              <a:spcBef>
                <a:spcPts val="150"/>
              </a:spcBef>
            </a:pPr>
            <a:r>
              <a:rPr dirty="0" sz="900" spc="15">
                <a:latin typeface="Arial"/>
                <a:cs typeface="Arial"/>
              </a:rPr>
              <a:t>Double­click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0" i="1">
                <a:latin typeface="Arial"/>
                <a:cs typeface="Arial"/>
              </a:rPr>
              <a:t>Transfer </a:t>
            </a:r>
            <a:r>
              <a:rPr dirty="0" sz="900" i="1">
                <a:latin typeface="Arial"/>
                <a:cs typeface="Arial"/>
              </a:rPr>
              <a:t>Function </a:t>
            </a:r>
            <a:r>
              <a:rPr dirty="0" sz="900" spc="10">
                <a:latin typeface="Arial"/>
                <a:cs typeface="Arial"/>
              </a:rPr>
              <a:t>block. Leave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numerator </a:t>
            </a:r>
            <a:r>
              <a:rPr dirty="0" sz="900" spc="-10">
                <a:latin typeface="Arial"/>
                <a:cs typeface="Arial"/>
              </a:rPr>
              <a:t>[1], </a:t>
            </a:r>
            <a:r>
              <a:rPr dirty="0" sz="900" spc="10">
                <a:latin typeface="Arial"/>
                <a:cs typeface="Arial"/>
              </a:rPr>
              <a:t>but  change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denominator </a:t>
            </a:r>
            <a:r>
              <a:rPr dirty="0" sz="900" spc="-15">
                <a:latin typeface="Arial"/>
                <a:cs typeface="Arial"/>
              </a:rPr>
              <a:t>to [1 </a:t>
            </a:r>
            <a:r>
              <a:rPr dirty="0" sz="900">
                <a:latin typeface="Arial"/>
                <a:cs typeface="Arial"/>
              </a:rPr>
              <a:t>2 </a:t>
            </a:r>
            <a:r>
              <a:rPr dirty="0" sz="900" spc="-5">
                <a:latin typeface="Arial"/>
                <a:cs typeface="Arial"/>
              </a:rPr>
              <a:t>4]. </a:t>
            </a:r>
            <a:r>
              <a:rPr dirty="0" sz="900" spc="10">
                <a:latin typeface="Arial"/>
                <a:cs typeface="Arial"/>
              </a:rPr>
              <a:t>Close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dialog </a:t>
            </a:r>
            <a:r>
              <a:rPr dirty="0" sz="900" spc="10">
                <a:latin typeface="Arial"/>
                <a:cs typeface="Arial"/>
              </a:rPr>
              <a:t>box.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 should </a:t>
            </a:r>
            <a:r>
              <a:rPr dirty="0" sz="900" spc="15">
                <a:latin typeface="Arial"/>
                <a:cs typeface="Arial"/>
              </a:rPr>
              <a:t>appear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as: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3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3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368300"/>
            <a:ext cx="3849889" cy="246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4892" y="328430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85604" y="3204897"/>
            <a:ext cx="36563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latin typeface="Arial"/>
                <a:cs typeface="Arial"/>
              </a:rPr>
              <a:t>Change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name 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5" i="1">
                <a:latin typeface="Arial"/>
                <a:cs typeface="Arial"/>
              </a:rPr>
              <a:t>PID </a:t>
            </a:r>
            <a:r>
              <a:rPr dirty="0" sz="900" spc="10" i="1">
                <a:latin typeface="Arial"/>
                <a:cs typeface="Arial"/>
              </a:rPr>
              <a:t>Controller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 i="1">
                <a:latin typeface="Arial"/>
                <a:cs typeface="Arial"/>
              </a:rPr>
              <a:t>PI </a:t>
            </a:r>
            <a:r>
              <a:rPr dirty="0" sz="900" spc="10" i="1">
                <a:latin typeface="Arial"/>
                <a:cs typeface="Arial"/>
              </a:rPr>
              <a:t>Controller</a:t>
            </a:r>
            <a:r>
              <a:rPr dirty="0" sz="900" spc="130" i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double­clicking 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word </a:t>
            </a:r>
            <a:r>
              <a:rPr dirty="0" sz="900" spc="-15" i="1">
                <a:latin typeface="Arial"/>
                <a:cs typeface="Arial"/>
              </a:rPr>
              <a:t>PID</a:t>
            </a:r>
            <a:r>
              <a:rPr dirty="0" sz="900" spc="-45" i="1">
                <a:latin typeface="Arial"/>
                <a:cs typeface="Arial"/>
              </a:rPr>
              <a:t> </a:t>
            </a:r>
            <a:r>
              <a:rPr dirty="0" sz="900" spc="10" i="1">
                <a:latin typeface="Arial"/>
                <a:cs typeface="Arial"/>
              </a:rPr>
              <a:t>Controller</a:t>
            </a:r>
            <a:r>
              <a:rPr dirty="0" sz="900" spc="1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9127" y="3827474"/>
            <a:ext cx="3849889" cy="246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4892" y="674348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85604" y="6664079"/>
            <a:ext cx="3651885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Similarly, </a:t>
            </a:r>
            <a:r>
              <a:rPr dirty="0" sz="900" spc="10">
                <a:latin typeface="Arial"/>
                <a:cs typeface="Arial"/>
              </a:rPr>
              <a:t>change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name 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0" i="1">
                <a:latin typeface="Arial"/>
                <a:cs typeface="Arial"/>
              </a:rPr>
              <a:t>Transfer </a:t>
            </a:r>
            <a:r>
              <a:rPr dirty="0" sz="900" i="1">
                <a:latin typeface="Arial"/>
                <a:cs typeface="Arial"/>
              </a:rPr>
              <a:t>Function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5" i="1">
                <a:latin typeface="Arial"/>
                <a:cs typeface="Arial"/>
              </a:rPr>
              <a:t>Plant</a:t>
            </a:r>
            <a:r>
              <a:rPr dirty="0" sz="900" spc="5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6985">
              <a:lnSpc>
                <a:spcPct val="166700"/>
              </a:lnSpc>
            </a:pPr>
            <a:r>
              <a:rPr dirty="0" sz="900" spc="5">
                <a:latin typeface="Arial"/>
                <a:cs typeface="Arial"/>
              </a:rPr>
              <a:t>Now, </a:t>
            </a:r>
            <a:r>
              <a:rPr dirty="0" sz="900" spc="15">
                <a:latin typeface="Arial"/>
                <a:cs typeface="Arial"/>
              </a:rPr>
              <a:t>all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blocks </a:t>
            </a:r>
            <a:r>
              <a:rPr dirty="0" sz="900" spc="5">
                <a:latin typeface="Arial"/>
                <a:cs typeface="Arial"/>
              </a:rPr>
              <a:t>are entered </a:t>
            </a:r>
            <a:r>
              <a:rPr dirty="0" sz="900">
                <a:latin typeface="Arial"/>
                <a:cs typeface="Arial"/>
              </a:rPr>
              <a:t>properly. </a:t>
            </a:r>
            <a:r>
              <a:rPr dirty="0" sz="900" spc="-15">
                <a:latin typeface="Arial"/>
                <a:cs typeface="Arial"/>
              </a:rPr>
              <a:t>Your </a:t>
            </a:r>
            <a:r>
              <a:rPr dirty="0" sz="900" spc="10">
                <a:latin typeface="Arial"/>
                <a:cs typeface="Arial"/>
              </a:rPr>
              <a:t>model should </a:t>
            </a:r>
            <a:r>
              <a:rPr dirty="0" sz="900" spc="15">
                <a:latin typeface="Arial"/>
                <a:cs typeface="Arial"/>
              </a:rPr>
              <a:t>appear  </a:t>
            </a:r>
            <a:r>
              <a:rPr dirty="0" sz="900" spc="5">
                <a:latin typeface="Arial"/>
                <a:cs typeface="Arial"/>
              </a:rPr>
              <a:t>as: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9127" y="7515373"/>
            <a:ext cx="3849889" cy="2468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5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3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3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4892" y="134983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6427" y="393720"/>
            <a:ext cx="3875404" cy="1725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Arial"/>
                <a:cs typeface="Arial"/>
              </a:rPr>
              <a:t>Connecting </a:t>
            </a:r>
            <a:r>
              <a:rPr dirty="0" sz="900" b="1">
                <a:latin typeface="Arial"/>
                <a:cs typeface="Arial"/>
              </a:rPr>
              <a:t>Blocks </a:t>
            </a:r>
            <a:r>
              <a:rPr dirty="0" sz="900" spc="-15" b="1">
                <a:latin typeface="Arial"/>
                <a:cs typeface="Arial"/>
              </a:rPr>
              <a:t>with</a:t>
            </a:r>
            <a:r>
              <a:rPr dirty="0" sz="900" spc="-100" b="1">
                <a:latin typeface="Arial"/>
                <a:cs typeface="Arial"/>
              </a:rPr>
              <a:t> </a:t>
            </a:r>
            <a:r>
              <a:rPr dirty="0" sz="900" spc="-15" b="1">
                <a:latin typeface="Arial"/>
                <a:cs typeface="Arial"/>
              </a:rPr>
              <a:t>Lines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15">
                <a:latin typeface="Arial"/>
                <a:cs typeface="Arial"/>
              </a:rPr>
              <a:t>Now </a:t>
            </a:r>
            <a:r>
              <a:rPr dirty="0" sz="900">
                <a:latin typeface="Arial"/>
                <a:cs typeface="Arial"/>
              </a:rPr>
              <a:t>that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blocks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0">
                <a:latin typeface="Arial"/>
                <a:cs typeface="Arial"/>
              </a:rPr>
              <a:t>properly </a:t>
            </a:r>
            <a:r>
              <a:rPr dirty="0" sz="900" spc="15">
                <a:latin typeface="Arial"/>
                <a:cs typeface="Arial"/>
              </a:rPr>
              <a:t>laid </a:t>
            </a:r>
            <a:r>
              <a:rPr dirty="0" sz="900">
                <a:latin typeface="Arial"/>
                <a:cs typeface="Arial"/>
              </a:rPr>
              <a:t>out,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now connect </a:t>
            </a:r>
            <a:r>
              <a:rPr dirty="0" sz="900">
                <a:latin typeface="Arial"/>
                <a:cs typeface="Arial"/>
              </a:rPr>
              <a:t>them  </a:t>
            </a:r>
            <a:r>
              <a:rPr dirty="0" sz="900" spc="-5">
                <a:latin typeface="Arial"/>
                <a:cs typeface="Arial"/>
              </a:rPr>
              <a:t>together. </a:t>
            </a:r>
            <a:r>
              <a:rPr dirty="0" sz="900" spc="10">
                <a:latin typeface="Arial"/>
                <a:cs typeface="Arial"/>
              </a:rPr>
              <a:t>Follow </a:t>
            </a:r>
            <a:r>
              <a:rPr dirty="0" sz="900">
                <a:latin typeface="Arial"/>
                <a:cs typeface="Arial"/>
              </a:rPr>
              <a:t>these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steps.</a:t>
            </a:r>
            <a:endParaRPr sz="900">
              <a:latin typeface="Arial"/>
              <a:cs typeface="Arial"/>
            </a:endParaRPr>
          </a:p>
          <a:p>
            <a:pPr algn="just" marL="231775" marR="7620">
              <a:lnSpc>
                <a:spcPct val="166700"/>
              </a:lnSpc>
              <a:spcBef>
                <a:spcPts val="750"/>
              </a:spcBef>
            </a:pPr>
            <a:r>
              <a:rPr dirty="0" sz="900" spc="10">
                <a:latin typeface="Arial"/>
                <a:cs typeface="Arial"/>
              </a:rPr>
              <a:t>Drag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mouse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5">
                <a:latin typeface="Arial"/>
                <a:cs typeface="Arial"/>
              </a:rPr>
              <a:t>output terminal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i="1">
                <a:latin typeface="Arial"/>
                <a:cs typeface="Arial"/>
              </a:rPr>
              <a:t>Step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5">
                <a:latin typeface="Arial"/>
                <a:cs typeface="Arial"/>
              </a:rPr>
              <a:t>positive </a:t>
            </a:r>
            <a:r>
              <a:rPr dirty="0" sz="900" spc="15">
                <a:latin typeface="Arial"/>
                <a:cs typeface="Arial"/>
              </a:rPr>
              <a:t>input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Sum </a:t>
            </a:r>
            <a:r>
              <a:rPr dirty="0" sz="900" spc="5">
                <a:latin typeface="Arial"/>
                <a:cs typeface="Arial"/>
              </a:rPr>
              <a:t>input. Another option </a:t>
            </a:r>
            <a:r>
              <a:rPr dirty="0" sz="900" spc="10">
                <a:latin typeface="Arial"/>
                <a:cs typeface="Arial"/>
              </a:rPr>
              <a:t>is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click 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i="1">
                <a:latin typeface="Arial"/>
                <a:cs typeface="Arial"/>
              </a:rPr>
              <a:t>Step  </a:t>
            </a:r>
            <a:r>
              <a:rPr dirty="0" sz="900" spc="10">
                <a:latin typeface="Arial"/>
                <a:cs typeface="Arial"/>
              </a:rPr>
              <a:t>block and </a:t>
            </a:r>
            <a:r>
              <a:rPr dirty="0" sz="900">
                <a:latin typeface="Arial"/>
                <a:cs typeface="Arial"/>
              </a:rPr>
              <a:t>then </a:t>
            </a:r>
            <a:r>
              <a:rPr dirty="0" sz="900" b="1">
                <a:latin typeface="Arial"/>
                <a:cs typeface="Arial"/>
              </a:rPr>
              <a:t>Ctrl­Click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Sum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connect </a:t>
            </a:r>
            <a:r>
              <a:rPr dirty="0" sz="900" spc="-5">
                <a:latin typeface="Arial"/>
                <a:cs typeface="Arial"/>
              </a:rPr>
              <a:t>the two togther. 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0">
                <a:latin typeface="Arial"/>
                <a:cs typeface="Arial"/>
              </a:rPr>
              <a:t>should </a:t>
            </a:r>
            <a:r>
              <a:rPr dirty="0" sz="900" spc="5">
                <a:latin typeface="Arial"/>
                <a:cs typeface="Arial"/>
              </a:rPr>
              <a:t>see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following.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9127" y="2350417"/>
            <a:ext cx="3849889" cy="246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4892" y="526642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85604" y="5187023"/>
            <a:ext cx="3656329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resulting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should have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filled arrowhead. </a:t>
            </a:r>
            <a:r>
              <a:rPr dirty="0" sz="900" spc="-15">
                <a:latin typeface="Arial"/>
                <a:cs typeface="Arial"/>
              </a:rPr>
              <a:t>If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arrowhead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is</a:t>
            </a:r>
            <a:endParaRPr sz="900">
              <a:latin typeface="Arial"/>
              <a:cs typeface="Arial"/>
            </a:endParaRPr>
          </a:p>
          <a:p>
            <a:pPr marL="12700" marR="13970">
              <a:lnSpc>
                <a:spcPct val="166700"/>
              </a:lnSpc>
            </a:pPr>
            <a:r>
              <a:rPr dirty="0" sz="900" spc="15">
                <a:latin typeface="Arial"/>
                <a:cs typeface="Arial"/>
              </a:rPr>
              <a:t>open </a:t>
            </a:r>
            <a:r>
              <a:rPr dirty="0" sz="900" spc="10">
                <a:latin typeface="Arial"/>
                <a:cs typeface="Arial"/>
              </a:rPr>
              <a:t>and red, as shown below, it means it is not </a:t>
            </a:r>
            <a:r>
              <a:rPr dirty="0" sz="900" spc="5">
                <a:latin typeface="Arial"/>
                <a:cs typeface="Arial"/>
              </a:rPr>
              <a:t>connected </a:t>
            </a:r>
            <a:r>
              <a:rPr dirty="0" sz="900" spc="-15">
                <a:latin typeface="Arial"/>
                <a:cs typeface="Arial"/>
              </a:rPr>
              <a:t>to  </a:t>
            </a:r>
            <a:r>
              <a:rPr dirty="0" sz="900" spc="10">
                <a:latin typeface="Arial"/>
                <a:cs typeface="Arial"/>
              </a:rPr>
              <a:t>anything.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79127" y="6038316"/>
            <a:ext cx="3849889" cy="246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64892" y="8954316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85604" y="8874911"/>
            <a:ext cx="3659504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You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can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continue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partial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line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you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just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drew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by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treating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open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arrowhead as an </a:t>
            </a:r>
            <a:r>
              <a:rPr dirty="0" sz="900" spc="5">
                <a:latin typeface="Arial"/>
                <a:cs typeface="Arial"/>
              </a:rPr>
              <a:t>output terminal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15">
                <a:latin typeface="Arial"/>
                <a:cs typeface="Arial"/>
              </a:rPr>
              <a:t>drawing </a:t>
            </a:r>
            <a:r>
              <a:rPr dirty="0" sz="900" spc="10">
                <a:latin typeface="Arial"/>
                <a:cs typeface="Arial"/>
              </a:rPr>
              <a:t>just as </a:t>
            </a:r>
            <a:r>
              <a:rPr dirty="0" sz="900" spc="5">
                <a:latin typeface="Arial"/>
                <a:cs typeface="Arial"/>
              </a:rPr>
              <a:t>before.  </a:t>
            </a:r>
            <a:r>
              <a:rPr dirty="0" sz="900">
                <a:latin typeface="Arial"/>
                <a:cs typeface="Arial"/>
              </a:rPr>
              <a:t>Alternatively, </a:t>
            </a:r>
            <a:r>
              <a:rPr dirty="0" sz="900" spc="10">
                <a:latin typeface="Arial"/>
                <a:cs typeface="Arial"/>
              </a:rPr>
              <a:t>if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want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redraw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line, </a:t>
            </a:r>
            <a:r>
              <a:rPr dirty="0" sz="900" spc="10">
                <a:latin typeface="Arial"/>
                <a:cs typeface="Arial"/>
              </a:rPr>
              <a:t>or if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5">
                <a:latin typeface="Arial"/>
                <a:cs typeface="Arial"/>
              </a:rPr>
              <a:t>connected </a:t>
            </a:r>
            <a:r>
              <a:rPr dirty="0" sz="900" spc="-15">
                <a:latin typeface="Arial"/>
                <a:cs typeface="Arial"/>
              </a:rPr>
              <a:t>to 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wrong </a:t>
            </a:r>
            <a:r>
              <a:rPr dirty="0" sz="900" spc="5">
                <a:latin typeface="Arial"/>
                <a:cs typeface="Arial"/>
              </a:rPr>
              <a:t>terminal, you </a:t>
            </a:r>
            <a:r>
              <a:rPr dirty="0" sz="900" spc="10">
                <a:latin typeface="Arial"/>
                <a:cs typeface="Arial"/>
              </a:rPr>
              <a:t>should </a:t>
            </a:r>
            <a:r>
              <a:rPr dirty="0" sz="900" spc="5">
                <a:latin typeface="Arial"/>
                <a:cs typeface="Arial"/>
              </a:rPr>
              <a:t>delete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and redraw </a:t>
            </a:r>
            <a:r>
              <a:rPr dirty="0" sz="900" spc="-5">
                <a:latin typeface="Arial"/>
                <a:cs typeface="Arial"/>
              </a:rPr>
              <a:t>it. </a:t>
            </a:r>
            <a:r>
              <a:rPr dirty="0" sz="900" spc="-6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delete 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5">
                <a:latin typeface="Arial"/>
                <a:cs typeface="Arial"/>
              </a:rPr>
              <a:t>(or </a:t>
            </a:r>
            <a:r>
              <a:rPr dirty="0" sz="900" spc="10">
                <a:latin typeface="Arial"/>
                <a:cs typeface="Arial"/>
              </a:rPr>
              <a:t>any </a:t>
            </a:r>
            <a:r>
              <a:rPr dirty="0" sz="900" spc="5">
                <a:latin typeface="Arial"/>
                <a:cs typeface="Arial"/>
              </a:rPr>
              <a:t>other object), </a:t>
            </a:r>
            <a:r>
              <a:rPr dirty="0" sz="900" spc="10">
                <a:latin typeface="Arial"/>
                <a:cs typeface="Arial"/>
              </a:rPr>
              <a:t>simply click on it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select </a:t>
            </a:r>
            <a:r>
              <a:rPr dirty="0" sz="900" spc="-5">
                <a:latin typeface="Arial"/>
                <a:cs typeface="Arial"/>
              </a:rPr>
              <a:t>it,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15">
                <a:latin typeface="Arial"/>
                <a:cs typeface="Arial"/>
              </a:rPr>
              <a:t>hit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5">
                <a:latin typeface="Arial"/>
                <a:cs typeface="Arial"/>
              </a:rPr>
              <a:t>delete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key.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7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7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4892" y="47311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85604" y="393715"/>
            <a:ext cx="365950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Draw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5">
                <a:latin typeface="Arial"/>
                <a:cs typeface="Arial"/>
              </a:rPr>
              <a:t>connecting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Sum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5">
                <a:latin typeface="Arial"/>
                <a:cs typeface="Arial"/>
              </a:rPr>
              <a:t>output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i="1">
                <a:latin typeface="Arial"/>
                <a:cs typeface="Arial"/>
              </a:rPr>
              <a:t>Gain </a:t>
            </a:r>
            <a:r>
              <a:rPr dirty="0" sz="900" spc="5">
                <a:latin typeface="Arial"/>
                <a:cs typeface="Arial"/>
              </a:rPr>
              <a:t>input.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Also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draw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i="1">
                <a:latin typeface="Arial"/>
                <a:cs typeface="Arial"/>
              </a:rPr>
              <a:t>Gain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i="1">
                <a:latin typeface="Arial"/>
                <a:cs typeface="Arial"/>
              </a:rPr>
              <a:t>PI </a:t>
            </a:r>
            <a:r>
              <a:rPr dirty="0" sz="900" spc="10" i="1">
                <a:latin typeface="Arial"/>
                <a:cs typeface="Arial"/>
              </a:rPr>
              <a:t>Controller</a:t>
            </a:r>
            <a:r>
              <a:rPr dirty="0" sz="900" spc="10">
                <a:latin typeface="Arial"/>
                <a:cs typeface="Arial"/>
              </a:rPr>
              <a:t>,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5" i="1">
                <a:latin typeface="Arial"/>
                <a:cs typeface="Arial"/>
              </a:rPr>
              <a:t>PI  </a:t>
            </a:r>
            <a:r>
              <a:rPr dirty="0" sz="900" spc="10" i="1">
                <a:latin typeface="Arial"/>
                <a:cs typeface="Arial"/>
              </a:rPr>
              <a:t>Controller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Plant</a:t>
            </a:r>
            <a:r>
              <a:rPr dirty="0" sz="900" spc="5">
                <a:latin typeface="Arial"/>
                <a:cs typeface="Arial"/>
              </a:rPr>
              <a:t>,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10" i="1">
                <a:latin typeface="Arial"/>
                <a:cs typeface="Arial"/>
              </a:rPr>
              <a:t>Plant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Scope</a:t>
            </a:r>
            <a:r>
              <a:rPr dirty="0" sz="900" spc="5">
                <a:latin typeface="Arial"/>
                <a:cs typeface="Arial"/>
              </a:rPr>
              <a:t>. </a:t>
            </a:r>
            <a:r>
              <a:rPr dirty="0" sz="900" spc="-25">
                <a:latin typeface="Arial"/>
                <a:cs typeface="Arial"/>
              </a:rPr>
              <a:t>You  </a:t>
            </a:r>
            <a:r>
              <a:rPr dirty="0" sz="900" spc="10">
                <a:latin typeface="Arial"/>
                <a:cs typeface="Arial"/>
              </a:rPr>
              <a:t>should now have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following.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9127" y="1473708"/>
            <a:ext cx="3849889" cy="246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4892" y="438971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4892" y="578101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85604" y="4310310"/>
            <a:ext cx="3657600" cy="224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remaining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be drawn is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feedback </a:t>
            </a:r>
            <a:r>
              <a:rPr dirty="0" sz="900" spc="10">
                <a:latin typeface="Arial"/>
                <a:cs typeface="Arial"/>
              </a:rPr>
              <a:t>signal </a:t>
            </a:r>
            <a:r>
              <a:rPr dirty="0" sz="900" spc="5">
                <a:latin typeface="Arial"/>
                <a:cs typeface="Arial"/>
              </a:rPr>
              <a:t>connecting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5">
                <a:latin typeface="Arial"/>
                <a:cs typeface="Arial"/>
              </a:rPr>
              <a:t>output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 i="1">
                <a:latin typeface="Arial"/>
                <a:cs typeface="Arial"/>
              </a:rPr>
              <a:t>Plant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negative </a:t>
            </a:r>
            <a:r>
              <a:rPr dirty="0" sz="900" spc="15">
                <a:latin typeface="Arial"/>
                <a:cs typeface="Arial"/>
              </a:rPr>
              <a:t>input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Sum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5">
                <a:latin typeface="Arial"/>
                <a:cs typeface="Arial"/>
              </a:rPr>
              <a:t>This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is  </a:t>
            </a:r>
            <a:r>
              <a:rPr dirty="0" sz="900">
                <a:latin typeface="Arial"/>
                <a:cs typeface="Arial"/>
              </a:rPr>
              <a:t>different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two </a:t>
            </a:r>
            <a:r>
              <a:rPr dirty="0" sz="900" spc="5">
                <a:latin typeface="Arial"/>
                <a:cs typeface="Arial"/>
              </a:rPr>
              <a:t>ways. </a:t>
            </a:r>
            <a:r>
              <a:rPr dirty="0" sz="900" spc="-5">
                <a:latin typeface="Arial"/>
                <a:cs typeface="Arial"/>
              </a:rPr>
              <a:t>First, </a:t>
            </a:r>
            <a:r>
              <a:rPr dirty="0" sz="900" spc="5">
                <a:latin typeface="Arial"/>
                <a:cs typeface="Arial"/>
              </a:rPr>
              <a:t>since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5">
                <a:latin typeface="Arial"/>
                <a:cs typeface="Arial"/>
              </a:rPr>
              <a:t>line loops </a:t>
            </a:r>
            <a:r>
              <a:rPr dirty="0" sz="900" spc="10">
                <a:latin typeface="Arial"/>
                <a:cs typeface="Arial"/>
              </a:rPr>
              <a:t>around and </a:t>
            </a:r>
            <a:r>
              <a:rPr dirty="0" sz="900" spc="15">
                <a:latin typeface="Arial"/>
                <a:cs typeface="Arial"/>
              </a:rPr>
              <a:t>does </a:t>
            </a:r>
            <a:r>
              <a:rPr dirty="0" sz="900" spc="10">
                <a:latin typeface="Arial"/>
                <a:cs typeface="Arial"/>
              </a:rPr>
              <a:t>not  simply follow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shortest </a:t>
            </a:r>
            <a:r>
              <a:rPr dirty="0" sz="900" spc="10">
                <a:latin typeface="Arial"/>
                <a:cs typeface="Arial"/>
              </a:rPr>
              <a:t>(right­angled) </a:t>
            </a:r>
            <a:r>
              <a:rPr dirty="0" sz="900">
                <a:latin typeface="Arial"/>
                <a:cs typeface="Arial"/>
              </a:rPr>
              <a:t>route so </a:t>
            </a:r>
            <a:r>
              <a:rPr dirty="0" sz="900" spc="10">
                <a:latin typeface="Arial"/>
                <a:cs typeface="Arial"/>
              </a:rPr>
              <a:t>it </a:t>
            </a:r>
            <a:r>
              <a:rPr dirty="0" sz="900" spc="15">
                <a:latin typeface="Arial"/>
                <a:cs typeface="Arial"/>
              </a:rPr>
              <a:t>needs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be drawn  in </a:t>
            </a:r>
            <a:r>
              <a:rPr dirty="0" sz="900" spc="5">
                <a:latin typeface="Arial"/>
                <a:cs typeface="Arial"/>
              </a:rPr>
              <a:t>several </a:t>
            </a:r>
            <a:r>
              <a:rPr dirty="0" sz="900">
                <a:latin typeface="Arial"/>
                <a:cs typeface="Arial"/>
              </a:rPr>
              <a:t>stages. </a:t>
            </a:r>
            <a:r>
              <a:rPr dirty="0" sz="900" spc="10">
                <a:latin typeface="Arial"/>
                <a:cs typeface="Arial"/>
              </a:rPr>
              <a:t>Second, </a:t>
            </a:r>
            <a:r>
              <a:rPr dirty="0" sz="900">
                <a:latin typeface="Arial"/>
                <a:cs typeface="Arial"/>
              </a:rPr>
              <a:t>there </a:t>
            </a:r>
            <a:r>
              <a:rPr dirty="0" sz="900" spc="10">
                <a:latin typeface="Arial"/>
                <a:cs typeface="Arial"/>
              </a:rPr>
              <a:t>is no </a:t>
            </a:r>
            <a:r>
              <a:rPr dirty="0" sz="900" spc="5">
                <a:latin typeface="Arial"/>
                <a:cs typeface="Arial"/>
              </a:rPr>
              <a:t>output terminal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start from, </a:t>
            </a:r>
            <a:r>
              <a:rPr dirty="0" sz="900">
                <a:latin typeface="Arial"/>
                <a:cs typeface="Arial"/>
              </a:rPr>
              <a:t>so 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has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tap </a:t>
            </a:r>
            <a:r>
              <a:rPr dirty="0" sz="900" spc="-10">
                <a:latin typeface="Arial"/>
                <a:cs typeface="Arial"/>
              </a:rPr>
              <a:t>off </a:t>
            </a:r>
            <a:r>
              <a:rPr dirty="0" sz="900" spc="10">
                <a:latin typeface="Arial"/>
                <a:cs typeface="Arial"/>
              </a:rPr>
              <a:t>of an </a:t>
            </a:r>
            <a:r>
              <a:rPr dirty="0" sz="900" spc="5">
                <a:latin typeface="Arial"/>
                <a:cs typeface="Arial"/>
              </a:rPr>
              <a:t>existing</a:t>
            </a:r>
            <a:r>
              <a:rPr dirty="0" sz="900" spc="-17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line.</a:t>
            </a:r>
            <a:endParaRPr sz="900">
              <a:latin typeface="Arial"/>
              <a:cs typeface="Arial"/>
            </a:endParaRPr>
          </a:p>
          <a:p>
            <a:pPr algn="just" marL="12700" marR="5715">
              <a:lnSpc>
                <a:spcPct val="166700"/>
              </a:lnSpc>
              <a:spcBef>
                <a:spcPts val="150"/>
              </a:spcBef>
            </a:pPr>
            <a:r>
              <a:rPr dirty="0" sz="900" spc="10">
                <a:latin typeface="Arial"/>
                <a:cs typeface="Arial"/>
              </a:rPr>
              <a:t>Drag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-10">
                <a:latin typeface="Arial"/>
                <a:cs typeface="Arial"/>
              </a:rPr>
              <a:t>off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negative portion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Sum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5">
                <a:latin typeface="Arial"/>
                <a:cs typeface="Arial"/>
              </a:rPr>
              <a:t>straight </a:t>
            </a:r>
            <a:r>
              <a:rPr dirty="0" sz="900" spc="15">
                <a:latin typeface="Arial"/>
                <a:cs typeface="Arial"/>
              </a:rPr>
              <a:t>down </a:t>
            </a:r>
            <a:r>
              <a:rPr dirty="0" sz="900" spc="10">
                <a:latin typeface="Arial"/>
                <a:cs typeface="Arial"/>
              </a:rPr>
              <a:t>and  release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mouse </a:t>
            </a:r>
            <a:r>
              <a:rPr dirty="0" sz="900">
                <a:latin typeface="Arial"/>
                <a:cs typeface="Arial"/>
              </a:rPr>
              <a:t>so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is incomplete.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15">
                <a:latin typeface="Arial"/>
                <a:cs typeface="Arial"/>
              </a:rPr>
              <a:t>endpoint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this  </a:t>
            </a:r>
            <a:r>
              <a:rPr dirty="0" sz="900" spc="15">
                <a:latin typeface="Arial"/>
                <a:cs typeface="Arial"/>
              </a:rPr>
              <a:t>line, </a:t>
            </a:r>
            <a:r>
              <a:rPr dirty="0" sz="900" spc="10">
                <a:latin typeface="Arial"/>
                <a:cs typeface="Arial"/>
              </a:rPr>
              <a:t>click and drag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between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 i="1">
                <a:latin typeface="Arial"/>
                <a:cs typeface="Arial"/>
              </a:rPr>
              <a:t>Plant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Scope</a:t>
            </a:r>
            <a:r>
              <a:rPr dirty="0" sz="900" spc="5">
                <a:latin typeface="Arial"/>
                <a:cs typeface="Arial"/>
              </a:rPr>
              <a:t>.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model should now </a:t>
            </a:r>
            <a:r>
              <a:rPr dirty="0" sz="900" spc="15">
                <a:latin typeface="Arial"/>
                <a:cs typeface="Arial"/>
              </a:rPr>
              <a:t>appear </a:t>
            </a:r>
            <a:r>
              <a:rPr dirty="0" sz="900" spc="10">
                <a:latin typeface="Arial"/>
                <a:cs typeface="Arial"/>
              </a:rPr>
              <a:t>as</a:t>
            </a:r>
            <a:r>
              <a:rPr dirty="0" sz="900" spc="-10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follows.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9127" y="6781601"/>
            <a:ext cx="3849889" cy="246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64892" y="969760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785604" y="9618201"/>
            <a:ext cx="3653154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Finally, </a:t>
            </a:r>
            <a:r>
              <a:rPr dirty="0" sz="900" spc="15">
                <a:latin typeface="Arial"/>
                <a:cs typeface="Arial"/>
              </a:rPr>
              <a:t>labels will </a:t>
            </a:r>
            <a:r>
              <a:rPr dirty="0" sz="900" spc="10">
                <a:latin typeface="Arial"/>
                <a:cs typeface="Arial"/>
              </a:rPr>
              <a:t>be  placed  in 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model  </a:t>
            </a:r>
            <a:r>
              <a:rPr dirty="0" sz="900" spc="-15">
                <a:latin typeface="Arial"/>
                <a:cs typeface="Arial"/>
              </a:rPr>
              <a:t>to  </a:t>
            </a:r>
            <a:r>
              <a:rPr dirty="0" sz="900" spc="5">
                <a:latin typeface="Arial"/>
                <a:cs typeface="Arial"/>
              </a:rPr>
              <a:t>identify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signals. </a:t>
            </a:r>
            <a:r>
              <a:rPr dirty="0" sz="900" spc="-65"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place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label </a:t>
            </a:r>
            <a:r>
              <a:rPr dirty="0" sz="900" spc="10">
                <a:latin typeface="Arial"/>
                <a:cs typeface="Arial"/>
              </a:rPr>
              <a:t>anywhere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model, double­click at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point </a:t>
            </a:r>
            <a:r>
              <a:rPr dirty="0" sz="900" spc="5">
                <a:latin typeface="Arial"/>
                <a:cs typeface="Arial"/>
              </a:rPr>
              <a:t>you  </a:t>
            </a:r>
            <a:r>
              <a:rPr dirty="0" sz="900" spc="15">
                <a:latin typeface="Arial"/>
                <a:cs typeface="Arial"/>
              </a:rPr>
              <a:t>want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5">
                <a:latin typeface="Arial"/>
                <a:cs typeface="Arial"/>
              </a:rPr>
              <a:t>label </a:t>
            </a:r>
            <a:r>
              <a:rPr dirty="0" sz="900" spc="-15">
                <a:latin typeface="Arial"/>
                <a:cs typeface="Arial"/>
              </a:rPr>
              <a:t>to  </a:t>
            </a:r>
            <a:r>
              <a:rPr dirty="0" sz="900" spc="10">
                <a:latin typeface="Arial"/>
                <a:cs typeface="Arial"/>
              </a:rPr>
              <a:t>be. </a:t>
            </a:r>
            <a:r>
              <a:rPr dirty="0" sz="900" spc="-5">
                <a:latin typeface="Arial"/>
                <a:cs typeface="Arial"/>
              </a:rPr>
              <a:t>Start </a:t>
            </a:r>
            <a:r>
              <a:rPr dirty="0" sz="900" spc="10">
                <a:latin typeface="Arial"/>
                <a:cs typeface="Arial"/>
              </a:rPr>
              <a:t>by double­clicking  above 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5">
                <a:latin typeface="Arial"/>
                <a:cs typeface="Arial"/>
              </a:rPr>
              <a:t>line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leading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7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7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85604" y="392824"/>
            <a:ext cx="365569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5" i="1">
                <a:latin typeface="Arial"/>
                <a:cs typeface="Arial"/>
              </a:rPr>
              <a:t>Step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get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blank </a:t>
            </a:r>
            <a:r>
              <a:rPr dirty="0" sz="900" spc="-5">
                <a:latin typeface="Arial"/>
                <a:cs typeface="Arial"/>
              </a:rPr>
              <a:t>text </a:t>
            </a:r>
            <a:r>
              <a:rPr dirty="0" sz="900" spc="10">
                <a:latin typeface="Arial"/>
                <a:cs typeface="Arial"/>
              </a:rPr>
              <a:t>box </a:t>
            </a:r>
            <a:r>
              <a:rPr dirty="0" sz="900" spc="5">
                <a:latin typeface="Arial"/>
                <a:cs typeface="Arial"/>
              </a:rPr>
              <a:t>with </a:t>
            </a:r>
            <a:r>
              <a:rPr dirty="0" sz="900" spc="10">
                <a:latin typeface="Arial"/>
                <a:cs typeface="Arial"/>
              </a:rPr>
              <a:t>an editing</a:t>
            </a:r>
            <a:r>
              <a:rPr dirty="0" sz="900" spc="-13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cursor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900" spc="10">
                <a:latin typeface="Arial"/>
                <a:cs typeface="Arial"/>
              </a:rPr>
              <a:t>as shown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below.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9127" y="1016297"/>
            <a:ext cx="3849889" cy="246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4892" y="3932306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4892" y="440877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85604" y="3852903"/>
            <a:ext cx="3656329" cy="868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Type </a:t>
            </a:r>
            <a:r>
              <a:rPr dirty="0" sz="900" spc="10">
                <a:latin typeface="Arial"/>
                <a:cs typeface="Arial"/>
              </a:rPr>
              <a:t>an </a:t>
            </a:r>
            <a:r>
              <a:rPr dirty="0" sz="900" i="1">
                <a:latin typeface="Arial"/>
                <a:cs typeface="Arial"/>
              </a:rPr>
              <a:t>r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box,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labeling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reference </a:t>
            </a:r>
            <a:r>
              <a:rPr dirty="0" sz="900" spc="10">
                <a:latin typeface="Arial"/>
                <a:cs typeface="Arial"/>
              </a:rPr>
              <a:t>signal and click </a:t>
            </a:r>
            <a:r>
              <a:rPr dirty="0" sz="900" spc="5">
                <a:latin typeface="Arial"/>
                <a:cs typeface="Arial"/>
              </a:rPr>
              <a:t>outside </a:t>
            </a:r>
            <a:r>
              <a:rPr dirty="0" sz="900" spc="10">
                <a:latin typeface="Arial"/>
                <a:cs typeface="Arial"/>
              </a:rPr>
              <a:t>it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end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editing.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  <a:spcBef>
                <a:spcPts val="150"/>
              </a:spcBef>
            </a:pPr>
            <a:r>
              <a:rPr dirty="0" sz="900" spc="15">
                <a:latin typeface="Arial"/>
                <a:cs typeface="Arial"/>
              </a:rPr>
              <a:t>Label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error (</a:t>
            </a:r>
            <a:r>
              <a:rPr dirty="0" sz="900" spc="5" i="1">
                <a:latin typeface="Arial"/>
                <a:cs typeface="Arial"/>
              </a:rPr>
              <a:t>e</a:t>
            </a:r>
            <a:r>
              <a:rPr dirty="0" sz="900" spc="5">
                <a:latin typeface="Arial"/>
                <a:cs typeface="Arial"/>
              </a:rPr>
              <a:t>) </a:t>
            </a:r>
            <a:r>
              <a:rPr dirty="0" sz="900" spc="15">
                <a:latin typeface="Arial"/>
                <a:cs typeface="Arial"/>
              </a:rPr>
              <a:t>signal,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control </a:t>
            </a:r>
            <a:r>
              <a:rPr dirty="0" sz="900" spc="5">
                <a:latin typeface="Arial"/>
                <a:cs typeface="Arial"/>
              </a:rPr>
              <a:t>(</a:t>
            </a:r>
            <a:r>
              <a:rPr dirty="0" sz="900" spc="5" i="1">
                <a:latin typeface="Arial"/>
                <a:cs typeface="Arial"/>
              </a:rPr>
              <a:t>u</a:t>
            </a:r>
            <a:r>
              <a:rPr dirty="0" sz="900" spc="5">
                <a:latin typeface="Arial"/>
                <a:cs typeface="Arial"/>
              </a:rPr>
              <a:t>) </a:t>
            </a:r>
            <a:r>
              <a:rPr dirty="0" sz="900" spc="15">
                <a:latin typeface="Arial"/>
                <a:cs typeface="Arial"/>
              </a:rPr>
              <a:t>signal,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output </a:t>
            </a:r>
            <a:r>
              <a:rPr dirty="0" sz="900">
                <a:latin typeface="Arial"/>
                <a:cs typeface="Arial"/>
              </a:rPr>
              <a:t>(</a:t>
            </a:r>
            <a:r>
              <a:rPr dirty="0" sz="900" i="1">
                <a:latin typeface="Arial"/>
                <a:cs typeface="Arial"/>
              </a:rPr>
              <a:t>y</a:t>
            </a:r>
            <a:r>
              <a:rPr dirty="0" sz="900">
                <a:latin typeface="Arial"/>
                <a:cs typeface="Arial"/>
              </a:rPr>
              <a:t>)  </a:t>
            </a:r>
            <a:r>
              <a:rPr dirty="0" sz="900" spc="10">
                <a:latin typeface="Arial"/>
                <a:cs typeface="Arial"/>
              </a:rPr>
              <a:t>signal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same </a:t>
            </a:r>
            <a:r>
              <a:rPr dirty="0" sz="900">
                <a:latin typeface="Arial"/>
                <a:cs typeface="Arial"/>
              </a:rPr>
              <a:t>manner. </a:t>
            </a:r>
            <a:r>
              <a:rPr dirty="0" sz="900" spc="-15">
                <a:latin typeface="Arial"/>
                <a:cs typeface="Arial"/>
              </a:rPr>
              <a:t>Your </a:t>
            </a:r>
            <a:r>
              <a:rPr dirty="0" sz="900" spc="5">
                <a:latin typeface="Arial"/>
                <a:cs typeface="Arial"/>
              </a:rPr>
              <a:t>final </a:t>
            </a:r>
            <a:r>
              <a:rPr dirty="0" sz="900" spc="10">
                <a:latin typeface="Arial"/>
                <a:cs typeface="Arial"/>
              </a:rPr>
              <a:t>model should </a:t>
            </a:r>
            <a:r>
              <a:rPr dirty="0" sz="900" spc="15">
                <a:latin typeface="Arial"/>
                <a:cs typeface="Arial"/>
              </a:rPr>
              <a:t>appear</a:t>
            </a:r>
            <a:r>
              <a:rPr dirty="0" sz="900" spc="-14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as: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79127" y="4951958"/>
            <a:ext cx="3849889" cy="246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66427" y="7788556"/>
            <a:ext cx="3878579" cy="1725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save </a:t>
            </a:r>
            <a:r>
              <a:rPr dirty="0" sz="900" spc="10">
                <a:latin typeface="Arial"/>
                <a:cs typeface="Arial"/>
              </a:rPr>
              <a:t>your model, select </a:t>
            </a:r>
            <a:r>
              <a:rPr dirty="0" sz="900" spc="5" b="1">
                <a:latin typeface="Arial"/>
                <a:cs typeface="Arial"/>
              </a:rPr>
              <a:t>Save </a:t>
            </a:r>
            <a:r>
              <a:rPr dirty="0" sz="900" spc="10" b="1">
                <a:latin typeface="Arial"/>
                <a:cs typeface="Arial"/>
              </a:rPr>
              <a:t>As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25" b="1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menu and </a:t>
            </a:r>
            <a:r>
              <a:rPr dirty="0" sz="900" spc="-5">
                <a:latin typeface="Arial"/>
                <a:cs typeface="Arial"/>
              </a:rPr>
              <a:t>type </a:t>
            </a:r>
            <a:r>
              <a:rPr dirty="0" sz="900" spc="10">
                <a:latin typeface="Arial"/>
                <a:cs typeface="Arial"/>
              </a:rPr>
              <a:t>in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any</a:t>
            </a:r>
            <a:endParaRPr sz="900">
              <a:latin typeface="Arial"/>
              <a:cs typeface="Arial"/>
            </a:endParaRPr>
          </a:p>
          <a:p>
            <a:pPr marL="12700" marR="8255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desired model name.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completed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15">
                <a:latin typeface="Arial"/>
                <a:cs typeface="Arial"/>
              </a:rPr>
              <a:t>downloaded </a:t>
            </a:r>
            <a:r>
              <a:rPr dirty="0" sz="900" spc="10">
                <a:latin typeface="Arial"/>
                <a:cs typeface="Arial"/>
              </a:rPr>
              <a:t>by </a:t>
            </a:r>
            <a:r>
              <a:rPr dirty="0" sz="900" spc="5">
                <a:latin typeface="Arial"/>
                <a:cs typeface="Arial"/>
              </a:rPr>
              <a:t>right­  </a:t>
            </a:r>
            <a:r>
              <a:rPr dirty="0" sz="900" spc="10">
                <a:latin typeface="Arial"/>
                <a:cs typeface="Arial"/>
              </a:rPr>
              <a:t>clicking </a:t>
            </a:r>
            <a:r>
              <a:rPr dirty="0" sz="900" spc="10">
                <a:solidFill>
                  <a:srgbClr val="005FCE"/>
                </a:solidFill>
                <a:latin typeface="Arial"/>
                <a:cs typeface="Arial"/>
                <a:hlinkClick r:id="rId4"/>
              </a:rPr>
              <a:t>here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>
                <a:latin typeface="Arial"/>
                <a:cs typeface="Arial"/>
              </a:rPr>
              <a:t>then </a:t>
            </a:r>
            <a:r>
              <a:rPr dirty="0" sz="900" spc="5">
                <a:latin typeface="Arial"/>
                <a:cs typeface="Arial"/>
              </a:rPr>
              <a:t>selecting </a:t>
            </a:r>
            <a:r>
              <a:rPr dirty="0" sz="900" spc="5" b="1">
                <a:latin typeface="Arial"/>
                <a:cs typeface="Arial"/>
              </a:rPr>
              <a:t>Save </a:t>
            </a:r>
            <a:r>
              <a:rPr dirty="0" sz="900" spc="-25" b="1">
                <a:latin typeface="Arial"/>
                <a:cs typeface="Arial"/>
              </a:rPr>
              <a:t>link </a:t>
            </a:r>
            <a:r>
              <a:rPr dirty="0" sz="900" spc="10" b="1">
                <a:latin typeface="Arial"/>
                <a:cs typeface="Arial"/>
              </a:rPr>
              <a:t>as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...</a:t>
            </a:r>
            <a:r>
              <a:rPr dirty="0" sz="900" spc="-25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15" b="1">
                <a:latin typeface="Arial"/>
                <a:cs typeface="Arial"/>
              </a:rPr>
              <a:t>Simulation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15">
                <a:latin typeface="Arial"/>
                <a:cs typeface="Arial"/>
              </a:rPr>
              <a:t>Now </a:t>
            </a:r>
            <a:r>
              <a:rPr dirty="0" sz="900">
                <a:latin typeface="Arial"/>
                <a:cs typeface="Arial"/>
              </a:rPr>
              <a:t>that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is </a:t>
            </a:r>
            <a:r>
              <a:rPr dirty="0" sz="900" spc="5">
                <a:latin typeface="Arial"/>
                <a:cs typeface="Arial"/>
              </a:rPr>
              <a:t>complete, you can simulate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model. Select </a:t>
            </a:r>
            <a:r>
              <a:rPr dirty="0" sz="900" b="1">
                <a:latin typeface="Arial"/>
                <a:cs typeface="Arial"/>
              </a:rPr>
              <a:t>Run 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15" b="1">
                <a:latin typeface="Arial"/>
                <a:cs typeface="Arial"/>
              </a:rPr>
              <a:t>Simulation </a:t>
            </a:r>
            <a:r>
              <a:rPr dirty="0" sz="900" spc="10">
                <a:latin typeface="Arial"/>
                <a:cs typeface="Arial"/>
              </a:rPr>
              <a:t>menu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run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simulation. </a:t>
            </a:r>
            <a:r>
              <a:rPr dirty="0" sz="900" spc="15">
                <a:latin typeface="Arial"/>
                <a:cs typeface="Arial"/>
              </a:rPr>
              <a:t>Double­click </a:t>
            </a:r>
            <a:r>
              <a:rPr dirty="0" sz="900" spc="10">
                <a:latin typeface="Arial"/>
                <a:cs typeface="Arial"/>
              </a:rPr>
              <a:t>on</a:t>
            </a:r>
            <a:r>
              <a:rPr dirty="0" sz="900" spc="2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_Scope_block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view </a:t>
            </a:r>
            <a:r>
              <a:rPr dirty="0" sz="900" spc="-5">
                <a:latin typeface="Arial"/>
                <a:cs typeface="Arial"/>
              </a:rPr>
              <a:t>its </a:t>
            </a:r>
            <a:r>
              <a:rPr dirty="0" sz="900" spc="5">
                <a:latin typeface="Arial"/>
                <a:cs typeface="Arial"/>
              </a:rPr>
              <a:t>output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0">
                <a:latin typeface="Arial"/>
                <a:cs typeface="Arial"/>
              </a:rPr>
              <a:t>should </a:t>
            </a:r>
            <a:r>
              <a:rPr dirty="0" sz="900" spc="5">
                <a:latin typeface="Arial"/>
                <a:cs typeface="Arial"/>
              </a:rPr>
              <a:t>see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-16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following: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5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302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302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75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368300"/>
            <a:ext cx="3849889" cy="3440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6427" y="4176897"/>
            <a:ext cx="3875404" cy="2831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latin typeface="Arial"/>
                <a:cs typeface="Arial"/>
              </a:rPr>
              <a:t>Taking </a:t>
            </a:r>
            <a:r>
              <a:rPr dirty="0" sz="900" spc="-10" b="1">
                <a:latin typeface="Arial"/>
                <a:cs typeface="Arial"/>
              </a:rPr>
              <a:t>Variables </a:t>
            </a:r>
            <a:r>
              <a:rPr dirty="0" sz="900" spc="-5" b="1">
                <a:latin typeface="Arial"/>
                <a:cs typeface="Arial"/>
              </a:rPr>
              <a:t>from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15" b="1">
                <a:latin typeface="Arial"/>
                <a:cs typeface="Arial"/>
              </a:rPr>
              <a:t>MATLAB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-15">
                <a:latin typeface="Arial"/>
                <a:cs typeface="Arial"/>
              </a:rPr>
              <a:t>In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some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cases,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parameters,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such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gain,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may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calculated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MATLAB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  </a:t>
            </a:r>
            <a:r>
              <a:rPr dirty="0" sz="900" spc="10">
                <a:latin typeface="Arial"/>
                <a:cs typeface="Arial"/>
              </a:rPr>
              <a:t>be used in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Simulink model. </a:t>
            </a:r>
            <a:r>
              <a:rPr dirty="0" sz="900" spc="-15">
                <a:latin typeface="Arial"/>
                <a:cs typeface="Arial"/>
              </a:rPr>
              <a:t>If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is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case, </a:t>
            </a:r>
            <a:r>
              <a:rPr dirty="0" sz="900" spc="10">
                <a:latin typeface="Arial"/>
                <a:cs typeface="Arial"/>
              </a:rPr>
              <a:t>it is not </a:t>
            </a:r>
            <a:r>
              <a:rPr dirty="0" sz="900" spc="5">
                <a:latin typeface="Arial"/>
                <a:cs typeface="Arial"/>
              </a:rPr>
              <a:t>necessary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enter 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result 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10">
                <a:latin typeface="Arial"/>
                <a:cs typeface="Arial"/>
              </a:rPr>
              <a:t>calculation </a:t>
            </a:r>
            <a:r>
              <a:rPr dirty="0" sz="900" spc="5">
                <a:latin typeface="Arial"/>
                <a:cs typeface="Arial"/>
              </a:rPr>
              <a:t>directly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10">
                <a:latin typeface="Arial"/>
                <a:cs typeface="Arial"/>
              </a:rPr>
              <a:t>Simulink. </a:t>
            </a:r>
            <a:r>
              <a:rPr dirty="0" sz="900" spc="-5">
                <a:latin typeface="Arial"/>
                <a:cs typeface="Arial"/>
              </a:rPr>
              <a:t>For </a:t>
            </a:r>
            <a:r>
              <a:rPr dirty="0" sz="900" spc="10">
                <a:latin typeface="Arial"/>
                <a:cs typeface="Arial"/>
              </a:rPr>
              <a:t>example,  suppose we calculated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gain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variable </a:t>
            </a:r>
            <a:r>
              <a:rPr dirty="0" sz="900" spc="-10">
                <a:latin typeface="Courier New"/>
                <a:cs typeface="Courier New"/>
              </a:rPr>
              <a:t>K</a:t>
            </a:r>
            <a:r>
              <a:rPr dirty="0" sz="900" spc="-10">
                <a:latin typeface="Arial"/>
                <a:cs typeface="Arial"/>
              </a:rPr>
              <a:t>. </a:t>
            </a:r>
            <a:r>
              <a:rPr dirty="0" sz="900">
                <a:latin typeface="Arial"/>
                <a:cs typeface="Arial"/>
              </a:rPr>
              <a:t>Emulate this  </a:t>
            </a:r>
            <a:r>
              <a:rPr dirty="0" sz="900" spc="10">
                <a:latin typeface="Arial"/>
                <a:cs typeface="Arial"/>
              </a:rPr>
              <a:t>by </a:t>
            </a:r>
            <a:r>
              <a:rPr dirty="0" sz="900" spc="5">
                <a:latin typeface="Arial"/>
                <a:cs typeface="Arial"/>
              </a:rPr>
              <a:t>entering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</a:t>
            </a:r>
            <a:r>
              <a:rPr dirty="0" sz="900" spc="5">
                <a:latin typeface="Arial"/>
                <a:cs typeface="Arial"/>
              </a:rPr>
              <a:t>command </a:t>
            </a:r>
            <a:r>
              <a:rPr dirty="0" sz="900" spc="10">
                <a:latin typeface="Arial"/>
                <a:cs typeface="Arial"/>
              </a:rPr>
              <a:t>at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5">
                <a:latin typeface="Arial"/>
                <a:cs typeface="Arial"/>
              </a:rPr>
              <a:t>command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prompt.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Courier New"/>
                <a:cs typeface="Courier New"/>
              </a:rPr>
              <a:t>K =</a:t>
            </a:r>
            <a:r>
              <a:rPr dirty="0" sz="900" spc="-65">
                <a:latin typeface="Courier New"/>
                <a:cs typeface="Courier New"/>
              </a:rPr>
              <a:t> </a:t>
            </a:r>
            <a:r>
              <a:rPr dirty="0" sz="900" spc="-15">
                <a:latin typeface="Courier New"/>
                <a:cs typeface="Courier New"/>
              </a:rPr>
              <a:t>2.5</a:t>
            </a:r>
            <a:endParaRPr sz="900">
              <a:latin typeface="Courier New"/>
              <a:cs typeface="Courier New"/>
            </a:endParaRPr>
          </a:p>
          <a:p>
            <a:pPr algn="just"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5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variable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now be used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Simulink </a:t>
            </a:r>
            <a:r>
              <a:rPr dirty="0" sz="900" i="1">
                <a:latin typeface="Arial"/>
                <a:cs typeface="Arial"/>
              </a:rPr>
              <a:t>Gain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-15">
                <a:latin typeface="Arial"/>
                <a:cs typeface="Arial"/>
              </a:rPr>
              <a:t>In </a:t>
            </a:r>
            <a:r>
              <a:rPr dirty="0" sz="900" spc="10">
                <a:latin typeface="Arial"/>
                <a:cs typeface="Arial"/>
              </a:rPr>
              <a:t>your Simulink  model, double­click 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i="1">
                <a:latin typeface="Arial"/>
                <a:cs typeface="Arial"/>
              </a:rPr>
              <a:t>Gain </a:t>
            </a:r>
            <a:r>
              <a:rPr dirty="0" sz="900" spc="10">
                <a:latin typeface="Arial"/>
                <a:cs typeface="Arial"/>
              </a:rPr>
              <a:t>block and </a:t>
            </a:r>
            <a:r>
              <a:rPr dirty="0" sz="900" spc="5">
                <a:latin typeface="Arial"/>
                <a:cs typeface="Arial"/>
              </a:rPr>
              <a:t>enter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Gain  </a:t>
            </a:r>
            <a:r>
              <a:rPr dirty="0" sz="900" spc="10">
                <a:latin typeface="Arial"/>
                <a:cs typeface="Arial"/>
              </a:rPr>
              <a:t>field.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Courier New"/>
                <a:cs typeface="Courier New"/>
              </a:rPr>
              <a:t>K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9127" y="7162775"/>
            <a:ext cx="3849889" cy="2715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1354595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6427" y="398482"/>
            <a:ext cx="3875404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Simulink </a:t>
            </a:r>
            <a:r>
              <a:rPr dirty="0" sz="900" spc="15">
                <a:latin typeface="Arial"/>
                <a:cs typeface="Arial"/>
              </a:rPr>
              <a:t>windows. </a:t>
            </a:r>
            <a:r>
              <a:rPr dirty="0" sz="900" spc="5">
                <a:latin typeface="Arial"/>
                <a:cs typeface="Arial"/>
              </a:rPr>
              <a:t>All </a:t>
            </a:r>
            <a:r>
              <a:rPr dirty="0" sz="900" spc="10">
                <a:latin typeface="Arial"/>
                <a:cs typeface="Arial"/>
              </a:rPr>
              <a:t>Simulink operations should be </a:t>
            </a:r>
            <a:r>
              <a:rPr dirty="0" sz="900" spc="15">
                <a:latin typeface="Arial"/>
                <a:cs typeface="Arial"/>
              </a:rPr>
              <a:t>done </a:t>
            </a:r>
            <a:r>
              <a:rPr dirty="0" sz="900" spc="10">
                <a:latin typeface="Arial"/>
                <a:cs typeface="Arial"/>
              </a:rPr>
              <a:t>in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your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900" spc="10">
                <a:latin typeface="Arial"/>
                <a:cs typeface="Arial"/>
              </a:rPr>
              <a:t>Simulink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windows.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6427" y="1104612"/>
            <a:ext cx="3868420" cy="164401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5" b="1">
                <a:latin typeface="Arial"/>
                <a:cs typeface="Arial"/>
              </a:rPr>
              <a:t>Starting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Simulink</a:t>
            </a:r>
            <a:endParaRPr sz="1050">
              <a:latin typeface="Arial"/>
              <a:cs typeface="Arial"/>
            </a:endParaRPr>
          </a:p>
          <a:p>
            <a:pPr marL="12700" marR="8890">
              <a:lnSpc>
                <a:spcPct val="166700"/>
              </a:lnSpc>
              <a:spcBef>
                <a:spcPts val="944"/>
              </a:spcBef>
            </a:pPr>
            <a:r>
              <a:rPr dirty="0" sz="900" spc="10">
                <a:latin typeface="Arial"/>
                <a:cs typeface="Arial"/>
              </a:rPr>
              <a:t>Simulink is </a:t>
            </a:r>
            <a:r>
              <a:rPr dirty="0" sz="900" spc="-5">
                <a:latin typeface="Arial"/>
                <a:cs typeface="Arial"/>
              </a:rPr>
              <a:t>started from the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5">
                <a:latin typeface="Arial"/>
                <a:cs typeface="Arial"/>
              </a:rPr>
              <a:t>command </a:t>
            </a:r>
            <a:r>
              <a:rPr dirty="0" sz="900" spc="10">
                <a:latin typeface="Arial"/>
                <a:cs typeface="Arial"/>
              </a:rPr>
              <a:t>prompt by </a:t>
            </a:r>
            <a:r>
              <a:rPr dirty="0" sz="900" spc="5">
                <a:latin typeface="Arial"/>
                <a:cs typeface="Arial"/>
              </a:rPr>
              <a:t>entering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following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command: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0">
                <a:latin typeface="Courier New"/>
                <a:cs typeface="Courier New"/>
              </a:rPr>
              <a:t>simulink</a:t>
            </a:r>
            <a:endParaRPr sz="900">
              <a:latin typeface="Courier New"/>
              <a:cs typeface="Courier New"/>
            </a:endParaRPr>
          </a:p>
          <a:p>
            <a:pPr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>
                <a:latin typeface="Arial"/>
                <a:cs typeface="Arial"/>
              </a:rPr>
              <a:t>Alternatively, </a:t>
            </a:r>
            <a:r>
              <a:rPr dirty="0" sz="900" spc="5">
                <a:latin typeface="Arial"/>
                <a:cs typeface="Arial"/>
              </a:rPr>
              <a:t>you can </a:t>
            </a:r>
            <a:r>
              <a:rPr dirty="0" sz="900" spc="15">
                <a:latin typeface="Arial"/>
                <a:cs typeface="Arial"/>
              </a:rPr>
              <a:t>hit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20" b="1">
                <a:latin typeface="Arial"/>
                <a:cs typeface="Arial"/>
              </a:rPr>
              <a:t>Simulink </a:t>
            </a:r>
            <a:r>
              <a:rPr dirty="0" sz="900">
                <a:latin typeface="Arial"/>
                <a:cs typeface="Arial"/>
              </a:rPr>
              <a:t>button </a:t>
            </a:r>
            <a:r>
              <a:rPr dirty="0" sz="900" spc="10">
                <a:latin typeface="Arial"/>
                <a:cs typeface="Arial"/>
              </a:rPr>
              <a:t>at </a:t>
            </a:r>
            <a:r>
              <a:rPr dirty="0" sz="900" spc="-5">
                <a:latin typeface="Arial"/>
                <a:cs typeface="Arial"/>
              </a:rPr>
              <a:t>the top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5">
                <a:latin typeface="Arial"/>
                <a:cs typeface="Arial"/>
              </a:rPr>
              <a:t>MATLAB  </a:t>
            </a:r>
            <a:r>
              <a:rPr dirty="0" sz="900" spc="15">
                <a:latin typeface="Arial"/>
                <a:cs typeface="Arial"/>
              </a:rPr>
              <a:t>window </a:t>
            </a:r>
            <a:r>
              <a:rPr dirty="0" sz="900" spc="10">
                <a:latin typeface="Arial"/>
                <a:cs typeface="Arial"/>
              </a:rPr>
              <a:t>as shown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here: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9127" y="2945860"/>
            <a:ext cx="3849889" cy="1148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66427" y="4462783"/>
            <a:ext cx="386905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When </a:t>
            </a:r>
            <a:r>
              <a:rPr dirty="0" sz="900" spc="10">
                <a:latin typeface="Arial"/>
                <a:cs typeface="Arial"/>
              </a:rPr>
              <a:t>it </a:t>
            </a:r>
            <a:r>
              <a:rPr dirty="0" sz="900" spc="-10">
                <a:latin typeface="Arial"/>
                <a:cs typeface="Arial"/>
              </a:rPr>
              <a:t>starts, </a:t>
            </a:r>
            <a:r>
              <a:rPr dirty="0" sz="900" spc="10">
                <a:latin typeface="Arial"/>
                <a:cs typeface="Arial"/>
              </a:rPr>
              <a:t>Simulink brings up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single </a:t>
            </a:r>
            <a:r>
              <a:rPr dirty="0" sz="900" spc="10">
                <a:latin typeface="Arial"/>
                <a:cs typeface="Arial"/>
              </a:rPr>
              <a:t>window, </a:t>
            </a:r>
            <a:r>
              <a:rPr dirty="0" sz="900" spc="5">
                <a:latin typeface="Arial"/>
                <a:cs typeface="Arial"/>
              </a:rPr>
              <a:t>entitled </a:t>
            </a:r>
            <a:r>
              <a:rPr dirty="0" sz="900" spc="-20" b="1">
                <a:latin typeface="Arial"/>
                <a:cs typeface="Arial"/>
              </a:rPr>
              <a:t>Simulink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Start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-5" b="1">
                <a:latin typeface="Arial"/>
                <a:cs typeface="Arial"/>
              </a:rPr>
              <a:t>Page </a:t>
            </a:r>
            <a:r>
              <a:rPr dirty="0" sz="900" spc="10">
                <a:latin typeface="Arial"/>
                <a:cs typeface="Arial"/>
              </a:rPr>
              <a:t>which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 seen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here.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79127" y="5009131"/>
            <a:ext cx="3849889" cy="29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66427" y="8341260"/>
            <a:ext cx="38722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Once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0">
                <a:latin typeface="Arial"/>
                <a:cs typeface="Arial"/>
              </a:rPr>
              <a:t>click on </a:t>
            </a:r>
            <a:r>
              <a:rPr dirty="0" sz="900" spc="-5" b="1">
                <a:latin typeface="Arial"/>
                <a:cs typeface="Arial"/>
              </a:rPr>
              <a:t>Blank </a:t>
            </a:r>
            <a:r>
              <a:rPr dirty="0" sz="900" spc="-10" b="1">
                <a:latin typeface="Arial"/>
                <a:cs typeface="Arial"/>
              </a:rPr>
              <a:t>Model</a:t>
            </a:r>
            <a:r>
              <a:rPr dirty="0" sz="900" spc="-10">
                <a:latin typeface="Arial"/>
                <a:cs typeface="Arial"/>
              </a:rPr>
              <a:t>,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new </a:t>
            </a:r>
            <a:r>
              <a:rPr dirty="0" sz="900" spc="15">
                <a:latin typeface="Arial"/>
                <a:cs typeface="Arial"/>
              </a:rPr>
              <a:t>window will appear </a:t>
            </a:r>
            <a:r>
              <a:rPr dirty="0" sz="900" spc="10">
                <a:latin typeface="Arial"/>
                <a:cs typeface="Arial"/>
              </a:rPr>
              <a:t>as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shown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below.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301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301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8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66427" y="393719"/>
            <a:ext cx="38754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Close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5">
                <a:latin typeface="Arial"/>
                <a:cs typeface="Arial"/>
              </a:rPr>
              <a:t>dialog </a:t>
            </a:r>
            <a:r>
              <a:rPr dirty="0" sz="900" spc="10">
                <a:latin typeface="Arial"/>
                <a:cs typeface="Arial"/>
              </a:rPr>
              <a:t>box. </a:t>
            </a:r>
            <a:r>
              <a:rPr dirty="0" sz="900" spc="5">
                <a:latin typeface="Arial"/>
                <a:cs typeface="Arial"/>
              </a:rPr>
              <a:t>Notice </a:t>
            </a:r>
            <a:r>
              <a:rPr dirty="0" sz="900" spc="10">
                <a:latin typeface="Arial"/>
                <a:cs typeface="Arial"/>
              </a:rPr>
              <a:t>now </a:t>
            </a:r>
            <a:r>
              <a:rPr dirty="0" sz="900">
                <a:latin typeface="Arial"/>
                <a:cs typeface="Arial"/>
              </a:rPr>
              <a:t>that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i="1">
                <a:latin typeface="Arial"/>
                <a:cs typeface="Arial"/>
              </a:rPr>
              <a:t>Gain </a:t>
            </a:r>
            <a:r>
              <a:rPr dirty="0" sz="900" spc="10">
                <a:latin typeface="Arial"/>
                <a:cs typeface="Arial"/>
              </a:rPr>
              <a:t>block in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Simulink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model shows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variable </a:t>
            </a:r>
            <a:r>
              <a:rPr dirty="0" sz="900">
                <a:latin typeface="Courier New"/>
                <a:cs typeface="Courier New"/>
              </a:rPr>
              <a:t>K</a:t>
            </a:r>
            <a:r>
              <a:rPr dirty="0" sz="900" spc="-434">
                <a:latin typeface="Courier New"/>
                <a:cs typeface="Courier New"/>
              </a:rPr>
              <a:t> </a:t>
            </a:r>
            <a:r>
              <a:rPr dirty="0" sz="900" spc="5">
                <a:latin typeface="Arial"/>
                <a:cs typeface="Arial"/>
              </a:rPr>
              <a:t>rather </a:t>
            </a:r>
            <a:r>
              <a:rPr dirty="0" sz="900">
                <a:latin typeface="Arial"/>
                <a:cs typeface="Arial"/>
              </a:rPr>
              <a:t>than a number.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9127" y="940073"/>
            <a:ext cx="3849889" cy="246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66427" y="3776666"/>
            <a:ext cx="386587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Now, you can re­run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simulation and view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output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Scope.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result should be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same </a:t>
            </a:r>
            <a:r>
              <a:rPr dirty="0" sz="900" spc="10">
                <a:latin typeface="Arial"/>
                <a:cs typeface="Arial"/>
              </a:rPr>
              <a:t>as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before.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9127" y="4323010"/>
            <a:ext cx="3849889" cy="3440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66427" y="8131615"/>
            <a:ext cx="3873500" cy="1725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Now, </a:t>
            </a:r>
            <a:r>
              <a:rPr dirty="0" sz="900" spc="10">
                <a:latin typeface="Arial"/>
                <a:cs typeface="Arial"/>
              </a:rPr>
              <a:t>if any calculations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5">
                <a:latin typeface="Arial"/>
                <a:cs typeface="Arial"/>
              </a:rPr>
              <a:t>done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15">
                <a:latin typeface="Arial"/>
                <a:cs typeface="Arial"/>
              </a:rPr>
              <a:t>MATLAB to </a:t>
            </a:r>
            <a:r>
              <a:rPr dirty="0" sz="900" spc="10">
                <a:latin typeface="Arial"/>
                <a:cs typeface="Arial"/>
              </a:rPr>
              <a:t>change any of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variables used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Simulink model,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simulation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5">
                <a:latin typeface="Arial"/>
                <a:cs typeface="Arial"/>
              </a:rPr>
              <a:t>use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new  values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next </a:t>
            </a:r>
            <a:r>
              <a:rPr dirty="0" sz="900" spc="-5">
                <a:latin typeface="Arial"/>
                <a:cs typeface="Arial"/>
              </a:rPr>
              <a:t>time </a:t>
            </a:r>
            <a:r>
              <a:rPr dirty="0" sz="900" spc="10">
                <a:latin typeface="Arial"/>
                <a:cs typeface="Arial"/>
              </a:rPr>
              <a:t>it is run. </a:t>
            </a:r>
            <a:r>
              <a:rPr dirty="0" sz="900" spc="-65">
                <a:latin typeface="Arial"/>
                <a:cs typeface="Arial"/>
              </a:rPr>
              <a:t>To </a:t>
            </a:r>
            <a:r>
              <a:rPr dirty="0" sz="900" spc="-10">
                <a:latin typeface="Arial"/>
                <a:cs typeface="Arial"/>
              </a:rPr>
              <a:t>try </a:t>
            </a:r>
            <a:r>
              <a:rPr dirty="0" sz="900">
                <a:latin typeface="Arial"/>
                <a:cs typeface="Arial"/>
              </a:rPr>
              <a:t>this,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15">
                <a:latin typeface="Arial"/>
                <a:cs typeface="Arial"/>
              </a:rPr>
              <a:t>MATLAB, </a:t>
            </a:r>
            <a:r>
              <a:rPr dirty="0" sz="900" spc="10">
                <a:latin typeface="Arial"/>
                <a:cs typeface="Arial"/>
              </a:rPr>
              <a:t>change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gain, </a:t>
            </a:r>
            <a:r>
              <a:rPr dirty="0" sz="900" spc="-10">
                <a:latin typeface="Courier New"/>
                <a:cs typeface="Courier New"/>
              </a:rPr>
              <a:t>K</a:t>
            </a:r>
            <a:r>
              <a:rPr dirty="0" sz="900" spc="-10">
                <a:latin typeface="Arial"/>
                <a:cs typeface="Arial"/>
              </a:rPr>
              <a:t>, </a:t>
            </a:r>
            <a:r>
              <a:rPr dirty="0" sz="900" spc="10">
                <a:latin typeface="Arial"/>
                <a:cs typeface="Arial"/>
              </a:rPr>
              <a:t>by  </a:t>
            </a:r>
            <a:r>
              <a:rPr dirty="0" sz="900" spc="5">
                <a:latin typeface="Arial"/>
                <a:cs typeface="Arial"/>
              </a:rPr>
              <a:t>entering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at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command</a:t>
            </a:r>
            <a:r>
              <a:rPr dirty="0" sz="900" spc="-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prompt.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Courier New"/>
                <a:cs typeface="Courier New"/>
              </a:rPr>
              <a:t>K =</a:t>
            </a:r>
            <a:r>
              <a:rPr dirty="0" sz="900" spc="-65">
                <a:latin typeface="Courier New"/>
                <a:cs typeface="Courier New"/>
              </a:rPr>
              <a:t> </a:t>
            </a:r>
            <a:r>
              <a:rPr dirty="0" sz="900">
                <a:latin typeface="Courier New"/>
                <a:cs typeface="Courier New"/>
              </a:rPr>
              <a:t>5</a:t>
            </a:r>
            <a:endParaRPr sz="900">
              <a:latin typeface="Courier New"/>
              <a:cs typeface="Courier New"/>
            </a:endParaRPr>
          </a:p>
          <a:p>
            <a:pPr marL="12700" marR="12700">
              <a:lnSpc>
                <a:spcPct val="166700"/>
              </a:lnSpc>
              <a:spcBef>
                <a:spcPts val="750"/>
              </a:spcBef>
            </a:pPr>
            <a:r>
              <a:rPr dirty="0" sz="900" spc="-5">
                <a:latin typeface="Arial"/>
                <a:cs typeface="Arial"/>
              </a:rPr>
              <a:t>Start the </a:t>
            </a:r>
            <a:r>
              <a:rPr dirty="0" sz="900" spc="10">
                <a:latin typeface="Arial"/>
                <a:cs typeface="Arial"/>
              </a:rPr>
              <a:t>Simulink simulation </a:t>
            </a:r>
            <a:r>
              <a:rPr dirty="0" sz="900" spc="15">
                <a:latin typeface="Arial"/>
                <a:cs typeface="Arial"/>
              </a:rPr>
              <a:t>again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15">
                <a:latin typeface="Arial"/>
                <a:cs typeface="Arial"/>
              </a:rPr>
              <a:t>open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Scope </a:t>
            </a:r>
            <a:r>
              <a:rPr dirty="0" sz="900" spc="10">
                <a:latin typeface="Arial"/>
                <a:cs typeface="Arial"/>
              </a:rPr>
              <a:t>window.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 </a:t>
            </a:r>
            <a:r>
              <a:rPr dirty="0" sz="900" spc="5">
                <a:latin typeface="Arial"/>
                <a:cs typeface="Arial"/>
              </a:rPr>
              <a:t>see</a:t>
            </a:r>
            <a:r>
              <a:rPr dirty="0" sz="900" spc="-5">
                <a:latin typeface="Arial"/>
                <a:cs typeface="Arial"/>
              </a:rPr>
              <a:t> the </a:t>
            </a:r>
            <a:r>
              <a:rPr dirty="0" sz="900" spc="10">
                <a:latin typeface="Arial"/>
                <a:cs typeface="Arial"/>
              </a:rPr>
              <a:t>following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output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which</a:t>
            </a:r>
            <a:r>
              <a:rPr dirty="0" sz="900">
                <a:latin typeface="Arial"/>
                <a:cs typeface="Arial"/>
              </a:rPr>
              <a:t> reflects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new,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higher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gain.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829" y="5862009"/>
            <a:ext cx="6165850" cy="0"/>
          </a:xfrm>
          <a:custGeom>
            <a:avLst/>
            <a:gdLst/>
            <a:ahLst/>
            <a:cxnLst/>
            <a:rect l="l" t="t" r="r" b="b"/>
            <a:pathLst>
              <a:path w="6165850" h="0">
                <a:moveTo>
                  <a:pt x="0" y="0"/>
                </a:moveTo>
                <a:lnTo>
                  <a:pt x="6165540" y="0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62605" y="368306"/>
            <a:ext cx="0" cy="5498465"/>
          </a:xfrm>
          <a:custGeom>
            <a:avLst/>
            <a:gdLst/>
            <a:ahLst/>
            <a:cxnLst/>
            <a:rect l="l" t="t" r="r" b="b"/>
            <a:pathLst>
              <a:path w="0" h="5498465">
                <a:moveTo>
                  <a:pt x="0" y="0"/>
                </a:moveTo>
                <a:lnTo>
                  <a:pt x="0" y="5498467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6594" y="368306"/>
            <a:ext cx="0" cy="5498465"/>
          </a:xfrm>
          <a:custGeom>
            <a:avLst/>
            <a:gdLst/>
            <a:ahLst/>
            <a:cxnLst/>
            <a:rect l="l" t="t" r="r" b="b"/>
            <a:pathLst>
              <a:path w="0" h="5498465">
                <a:moveTo>
                  <a:pt x="0" y="0"/>
                </a:moveTo>
                <a:lnTo>
                  <a:pt x="0" y="5498467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04897" y="5485593"/>
            <a:ext cx="838589" cy="295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79127" y="4851889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79127" y="368300"/>
            <a:ext cx="3849889" cy="3440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66427" y="4176896"/>
            <a:ext cx="38722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Besides variables and signals, even </a:t>
            </a:r>
            <a:r>
              <a:rPr dirty="0" sz="900" spc="5">
                <a:latin typeface="Arial"/>
                <a:cs typeface="Arial"/>
              </a:rPr>
              <a:t>entire </a:t>
            </a:r>
            <a:r>
              <a:rPr dirty="0" sz="900" spc="-5">
                <a:latin typeface="Arial"/>
                <a:cs typeface="Arial"/>
              </a:rPr>
              <a:t>systems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exchanged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between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Simulink.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20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66427" y="5066945"/>
            <a:ext cx="119443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 i="1">
                <a:solidFill>
                  <a:srgbClr val="333333"/>
                </a:solidFill>
                <a:latin typeface="Arial"/>
                <a:cs typeface="Arial"/>
              </a:rPr>
              <a:t>Published </a:t>
            </a:r>
            <a:r>
              <a:rPr dirty="0" sz="700" spc="10" i="1">
                <a:solidFill>
                  <a:srgbClr val="333333"/>
                </a:solidFill>
                <a:latin typeface="Arial"/>
                <a:cs typeface="Arial"/>
              </a:rPr>
              <a:t>with </a:t>
            </a:r>
            <a:r>
              <a:rPr dirty="0" sz="700" spc="-15" i="1">
                <a:solidFill>
                  <a:srgbClr val="333333"/>
                </a:solidFill>
                <a:latin typeface="Arial"/>
                <a:cs typeface="Arial"/>
              </a:rPr>
              <a:t>MATLAB®</a:t>
            </a:r>
            <a:r>
              <a:rPr dirty="0" sz="700" spc="10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00" spc="5" i="1">
                <a:solidFill>
                  <a:srgbClr val="333333"/>
                </a:solidFill>
                <a:latin typeface="Arial"/>
                <a:cs typeface="Arial"/>
              </a:rPr>
              <a:t>9.2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2015" y="5491957"/>
            <a:ext cx="3234690" cy="3003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650" spc="-10">
                <a:solidFill>
                  <a:srgbClr val="ABABAB"/>
                </a:solidFill>
                <a:latin typeface="Verdana"/>
                <a:cs typeface="Verdana"/>
              </a:rPr>
              <a:t>All </a:t>
            </a:r>
            <a:r>
              <a:rPr dirty="0" sz="650" spc="20">
                <a:solidFill>
                  <a:srgbClr val="ABABAB"/>
                </a:solidFill>
                <a:latin typeface="Verdana"/>
                <a:cs typeface="Verdana"/>
              </a:rPr>
              <a:t>contents </a:t>
            </a:r>
            <a:r>
              <a:rPr dirty="0" sz="650">
                <a:solidFill>
                  <a:srgbClr val="ABABAB"/>
                </a:solidFill>
                <a:latin typeface="Verdana"/>
                <a:cs typeface="Verdana"/>
              </a:rPr>
              <a:t>licensed </a:t>
            </a:r>
            <a:r>
              <a:rPr dirty="0" sz="650" spc="20">
                <a:solidFill>
                  <a:srgbClr val="ABABAB"/>
                </a:solidFill>
                <a:latin typeface="Verdana"/>
                <a:cs typeface="Verdana"/>
              </a:rPr>
              <a:t>under </a:t>
            </a:r>
            <a:r>
              <a:rPr dirty="0" sz="650" spc="15">
                <a:solidFill>
                  <a:srgbClr val="ABABAB"/>
                </a:solidFill>
                <a:latin typeface="Verdana"/>
                <a:cs typeface="Verdana"/>
              </a:rPr>
              <a:t>a </a:t>
            </a:r>
            <a:r>
              <a:rPr dirty="0" sz="650" spc="-5">
                <a:solidFill>
                  <a:srgbClr val="ABABAB"/>
                </a:solidFill>
                <a:latin typeface="Verdana"/>
                <a:cs typeface="Verdana"/>
              </a:rPr>
              <a:t>Creative </a:t>
            </a:r>
            <a:r>
              <a:rPr dirty="0" sz="650" spc="10">
                <a:solidFill>
                  <a:srgbClr val="ABABAB"/>
                </a:solidFill>
                <a:latin typeface="Verdana"/>
                <a:cs typeface="Verdana"/>
              </a:rPr>
              <a:t>Commons </a:t>
            </a:r>
            <a:r>
              <a:rPr dirty="0" sz="650" spc="5">
                <a:solidFill>
                  <a:srgbClr val="ABABAB"/>
                </a:solidFill>
                <a:latin typeface="Verdana"/>
                <a:cs typeface="Verdana"/>
              </a:rPr>
              <a:t>Attribution­ShareAlike</a:t>
            </a:r>
            <a:r>
              <a:rPr dirty="0" sz="650" spc="-120">
                <a:solidFill>
                  <a:srgbClr val="ABABAB"/>
                </a:solidFill>
                <a:latin typeface="Verdana"/>
                <a:cs typeface="Verdana"/>
              </a:rPr>
              <a:t> </a:t>
            </a:r>
            <a:r>
              <a:rPr dirty="0" sz="650" spc="10">
                <a:solidFill>
                  <a:srgbClr val="ABABAB"/>
                </a:solidFill>
                <a:latin typeface="Verdana"/>
                <a:cs typeface="Verdana"/>
              </a:rPr>
              <a:t>4.0</a:t>
            </a:r>
            <a:endParaRPr sz="650">
              <a:latin typeface="Verdana"/>
              <a:cs typeface="Verdana"/>
            </a:endParaRPr>
          </a:p>
          <a:p>
            <a:pPr algn="ctr" marL="5080">
              <a:lnSpc>
                <a:spcPct val="100000"/>
              </a:lnSpc>
              <a:spcBef>
                <a:spcPts val="570"/>
              </a:spcBef>
            </a:pPr>
            <a:r>
              <a:rPr dirty="0" sz="650" spc="10">
                <a:solidFill>
                  <a:srgbClr val="ABABAB"/>
                </a:solidFill>
                <a:latin typeface="Verdana"/>
                <a:cs typeface="Verdana"/>
              </a:rPr>
              <a:t>International</a:t>
            </a:r>
            <a:r>
              <a:rPr dirty="0" sz="650" spc="-45">
                <a:solidFill>
                  <a:srgbClr val="ABABAB"/>
                </a:solidFill>
                <a:latin typeface="Verdana"/>
                <a:cs typeface="Verdana"/>
              </a:rPr>
              <a:t> </a:t>
            </a:r>
            <a:r>
              <a:rPr dirty="0" sz="650" spc="5">
                <a:solidFill>
                  <a:srgbClr val="ABABAB"/>
                </a:solidFill>
                <a:latin typeface="Verdana"/>
                <a:cs typeface="Verdana"/>
              </a:rPr>
              <a:t>License.</a:t>
            </a:r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3460598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79127" y="368300"/>
            <a:ext cx="3849889" cy="2458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66427" y="3210616"/>
            <a:ext cx="3875404" cy="34353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Model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Files</a:t>
            </a:r>
            <a:endParaRPr sz="105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944"/>
              </a:spcBef>
            </a:pPr>
            <a:r>
              <a:rPr dirty="0" sz="900" spc="-15">
                <a:latin typeface="Arial"/>
                <a:cs typeface="Arial"/>
              </a:rPr>
              <a:t>In </a:t>
            </a:r>
            <a:r>
              <a:rPr dirty="0" sz="900" spc="10">
                <a:latin typeface="Arial"/>
                <a:cs typeface="Arial"/>
              </a:rPr>
              <a:t>Simulink,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model is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collection of blocks </a:t>
            </a:r>
            <a:r>
              <a:rPr dirty="0" sz="900" spc="15">
                <a:latin typeface="Arial"/>
                <a:cs typeface="Arial"/>
              </a:rPr>
              <a:t>which,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15">
                <a:latin typeface="Arial"/>
                <a:cs typeface="Arial"/>
              </a:rPr>
              <a:t>general, </a:t>
            </a:r>
            <a:r>
              <a:rPr dirty="0" sz="900" spc="5">
                <a:latin typeface="Arial"/>
                <a:cs typeface="Arial"/>
              </a:rPr>
              <a:t>represents 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5">
                <a:latin typeface="Arial"/>
                <a:cs typeface="Arial"/>
              </a:rPr>
              <a:t>system. </a:t>
            </a:r>
            <a:r>
              <a:rPr dirty="0" sz="900" spc="-15">
                <a:latin typeface="Arial"/>
                <a:cs typeface="Arial"/>
              </a:rPr>
              <a:t>In </a:t>
            </a:r>
            <a:r>
              <a:rPr dirty="0" sz="900" spc="10">
                <a:latin typeface="Arial"/>
                <a:cs typeface="Arial"/>
              </a:rPr>
              <a:t>addition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creating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>
                <a:latin typeface="Arial"/>
                <a:cs typeface="Arial"/>
              </a:rPr>
              <a:t>scratch, </a:t>
            </a:r>
            <a:r>
              <a:rPr dirty="0" sz="900" spc="10">
                <a:latin typeface="Arial"/>
                <a:cs typeface="Arial"/>
              </a:rPr>
              <a:t>previously </a:t>
            </a:r>
            <a:r>
              <a:rPr dirty="0" sz="900" spc="5">
                <a:latin typeface="Arial"/>
                <a:cs typeface="Arial"/>
              </a:rPr>
              <a:t>saved 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5">
                <a:latin typeface="Arial"/>
                <a:cs typeface="Arial"/>
              </a:rPr>
              <a:t>files can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15">
                <a:latin typeface="Arial"/>
                <a:cs typeface="Arial"/>
              </a:rPr>
              <a:t>loaded </a:t>
            </a:r>
            <a:r>
              <a:rPr dirty="0" sz="900" spc="5">
                <a:latin typeface="Arial"/>
                <a:cs typeface="Arial"/>
              </a:rPr>
              <a:t>either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25" b="1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menu or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15">
                <a:latin typeface="Arial"/>
                <a:cs typeface="Arial"/>
              </a:rPr>
              <a:t>MATLAB  </a:t>
            </a:r>
            <a:r>
              <a:rPr dirty="0" sz="900" spc="5">
                <a:latin typeface="Arial"/>
                <a:cs typeface="Arial"/>
              </a:rPr>
              <a:t>command </a:t>
            </a:r>
            <a:r>
              <a:rPr dirty="0" sz="900">
                <a:latin typeface="Arial"/>
                <a:cs typeface="Arial"/>
              </a:rPr>
              <a:t>prompt. </a:t>
            </a:r>
            <a:r>
              <a:rPr dirty="0" sz="900" spc="-5">
                <a:latin typeface="Arial"/>
                <a:cs typeface="Arial"/>
              </a:rPr>
              <a:t>As </a:t>
            </a:r>
            <a:r>
              <a:rPr dirty="0" sz="900" spc="10">
                <a:latin typeface="Arial"/>
                <a:cs typeface="Arial"/>
              </a:rPr>
              <a:t>an example, </a:t>
            </a:r>
            <a:r>
              <a:rPr dirty="0" sz="900" spc="15">
                <a:latin typeface="Arial"/>
                <a:cs typeface="Arial"/>
              </a:rPr>
              <a:t>download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model </a:t>
            </a:r>
            <a:r>
              <a:rPr dirty="0" sz="900" spc="5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by  </a:t>
            </a:r>
            <a:r>
              <a:rPr dirty="0" sz="900" spc="5">
                <a:latin typeface="Arial"/>
                <a:cs typeface="Arial"/>
              </a:rPr>
              <a:t>right­clicking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</a:t>
            </a:r>
            <a:r>
              <a:rPr dirty="0" sz="900" spc="15">
                <a:latin typeface="Arial"/>
                <a:cs typeface="Arial"/>
              </a:rPr>
              <a:t>link </a:t>
            </a:r>
            <a:r>
              <a:rPr dirty="0" sz="900" spc="10">
                <a:latin typeface="Arial"/>
                <a:cs typeface="Arial"/>
              </a:rPr>
              <a:t>and saving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directory you  are </a:t>
            </a:r>
            <a:r>
              <a:rPr dirty="0" sz="900" spc="15">
                <a:latin typeface="Arial"/>
                <a:cs typeface="Arial"/>
              </a:rPr>
              <a:t>running </a:t>
            </a:r>
            <a:r>
              <a:rPr dirty="0" sz="900" spc="-15">
                <a:latin typeface="Arial"/>
                <a:cs typeface="Arial"/>
              </a:rPr>
              <a:t>MATLAB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5">
                <a:solidFill>
                  <a:srgbClr val="005FCE"/>
                </a:solidFill>
                <a:latin typeface="Arial"/>
                <a:cs typeface="Arial"/>
                <a:hlinkClick r:id="rId3"/>
              </a:rPr>
              <a:t>simple.slx</a:t>
            </a:r>
            <a:endParaRPr sz="900">
              <a:latin typeface="Arial"/>
              <a:cs typeface="Arial"/>
            </a:endParaRPr>
          </a:p>
          <a:p>
            <a:pPr algn="just" marL="12700" marR="7620">
              <a:lnSpc>
                <a:spcPct val="166700"/>
              </a:lnSpc>
              <a:spcBef>
                <a:spcPts val="750"/>
              </a:spcBef>
            </a:pPr>
            <a:r>
              <a:rPr dirty="0" sz="900">
                <a:latin typeface="Arial"/>
                <a:cs typeface="Arial"/>
              </a:rPr>
              <a:t>Open this </a:t>
            </a:r>
            <a:r>
              <a:rPr dirty="0" sz="900" spc="5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in Simulink by </a:t>
            </a:r>
            <a:r>
              <a:rPr dirty="0" sz="900" spc="5">
                <a:latin typeface="Arial"/>
                <a:cs typeface="Arial"/>
              </a:rPr>
              <a:t>entering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</a:t>
            </a:r>
            <a:r>
              <a:rPr dirty="0" sz="900" spc="5">
                <a:latin typeface="Arial"/>
                <a:cs typeface="Arial"/>
              </a:rPr>
              <a:t>command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-15">
                <a:latin typeface="Arial"/>
                <a:cs typeface="Arial"/>
              </a:rPr>
              <a:t>MATLAB </a:t>
            </a:r>
            <a:r>
              <a:rPr dirty="0" sz="900" spc="5">
                <a:latin typeface="Arial"/>
                <a:cs typeface="Arial"/>
              </a:rPr>
              <a:t>command </a:t>
            </a:r>
            <a:r>
              <a:rPr dirty="0" sz="900" spc="10">
                <a:latin typeface="Arial"/>
                <a:cs typeface="Arial"/>
              </a:rPr>
              <a:t>window. </a:t>
            </a:r>
            <a:r>
              <a:rPr dirty="0" sz="900">
                <a:latin typeface="Arial"/>
                <a:cs typeface="Arial"/>
              </a:rPr>
              <a:t>(Alternatively, </a:t>
            </a:r>
            <a:r>
              <a:rPr dirty="0" sz="900" spc="5">
                <a:latin typeface="Arial"/>
                <a:cs typeface="Arial"/>
              </a:rPr>
              <a:t>you can </a:t>
            </a:r>
            <a:r>
              <a:rPr dirty="0" sz="900" spc="15">
                <a:latin typeface="Arial"/>
                <a:cs typeface="Arial"/>
              </a:rPr>
              <a:t>load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5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using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-10" b="1">
                <a:latin typeface="Arial"/>
                <a:cs typeface="Arial"/>
              </a:rPr>
              <a:t>Open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option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File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menu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Simulink,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hitting </a:t>
            </a:r>
            <a:r>
              <a:rPr dirty="0" sz="900" b="1">
                <a:latin typeface="Arial"/>
                <a:cs typeface="Arial"/>
              </a:rPr>
              <a:t>Ctrl­O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Simulink).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900" spc="-20">
                <a:latin typeface="Courier New"/>
                <a:cs typeface="Courier New"/>
              </a:rPr>
              <a:t>simple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model </a:t>
            </a:r>
            <a:r>
              <a:rPr dirty="0" sz="900" spc="15">
                <a:latin typeface="Arial"/>
                <a:cs typeface="Arial"/>
              </a:rPr>
              <a:t>window </a:t>
            </a:r>
            <a:r>
              <a:rPr dirty="0" sz="900" spc="10">
                <a:latin typeface="Arial"/>
                <a:cs typeface="Arial"/>
              </a:rPr>
              <a:t>should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appear.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9127" y="6800663"/>
            <a:ext cx="3849889" cy="2468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66427" y="9637262"/>
            <a:ext cx="38754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new model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>
                <a:latin typeface="Arial"/>
                <a:cs typeface="Arial"/>
              </a:rPr>
              <a:t>created </a:t>
            </a:r>
            <a:r>
              <a:rPr dirty="0" sz="900" spc="10">
                <a:latin typeface="Arial"/>
                <a:cs typeface="Arial"/>
              </a:rPr>
              <a:t>by </a:t>
            </a:r>
            <a:r>
              <a:rPr dirty="0" sz="900" spc="5">
                <a:latin typeface="Arial"/>
                <a:cs typeface="Arial"/>
              </a:rPr>
              <a:t>selecting </a:t>
            </a:r>
            <a:r>
              <a:rPr dirty="0" sz="900" spc="15" b="1">
                <a:latin typeface="Arial"/>
                <a:cs typeface="Arial"/>
              </a:rPr>
              <a:t>New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-25" b="1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menu in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Simulink </a:t>
            </a:r>
            <a:r>
              <a:rPr dirty="0" sz="900" spc="15">
                <a:latin typeface="Arial"/>
                <a:cs typeface="Arial"/>
              </a:rPr>
              <a:t>window </a:t>
            </a:r>
            <a:r>
              <a:rPr dirty="0" sz="900" spc="5">
                <a:latin typeface="Arial"/>
                <a:cs typeface="Arial"/>
              </a:rPr>
              <a:t>(or </a:t>
            </a:r>
            <a:r>
              <a:rPr dirty="0" sz="900" spc="10">
                <a:latin typeface="Arial"/>
                <a:cs typeface="Arial"/>
              </a:rPr>
              <a:t>by </a:t>
            </a:r>
            <a:r>
              <a:rPr dirty="0" sz="900">
                <a:latin typeface="Arial"/>
                <a:cs typeface="Arial"/>
              </a:rPr>
              <a:t>hitting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Ctrl­N</a:t>
            </a:r>
            <a:r>
              <a:rPr dirty="0" sz="900" spc="5">
                <a:latin typeface="Arial"/>
                <a:cs typeface="Arial"/>
              </a:rPr>
              <a:t>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5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302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302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658947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4892" y="229324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4892" y="254100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4892" y="278877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4892" y="326524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4892" y="3741716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64892" y="421818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0"/>
                </a:moveTo>
                <a:lnTo>
                  <a:pt x="38117" y="0"/>
                </a:lnTo>
                <a:lnTo>
                  <a:pt x="38117" y="38117"/>
                </a:lnTo>
                <a:lnTo>
                  <a:pt x="0" y="38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66427" y="408964"/>
            <a:ext cx="3878579" cy="52266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latin typeface="Arial"/>
                <a:cs typeface="Arial"/>
              </a:rPr>
              <a:t>Basic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Elements</a:t>
            </a:r>
            <a:endParaRPr sz="1050">
              <a:latin typeface="Arial"/>
              <a:cs typeface="Arial"/>
            </a:endParaRPr>
          </a:p>
          <a:p>
            <a:pPr algn="just" marL="12700" marR="8255">
              <a:lnSpc>
                <a:spcPct val="166700"/>
              </a:lnSpc>
              <a:spcBef>
                <a:spcPts val="944"/>
              </a:spcBef>
            </a:pPr>
            <a:r>
              <a:rPr dirty="0" sz="900">
                <a:latin typeface="Arial"/>
                <a:cs typeface="Arial"/>
              </a:rPr>
              <a:t>There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-5">
                <a:latin typeface="Arial"/>
                <a:cs typeface="Arial"/>
              </a:rPr>
              <a:t>two </a:t>
            </a:r>
            <a:r>
              <a:rPr dirty="0" sz="900" spc="10">
                <a:latin typeface="Arial"/>
                <a:cs typeface="Arial"/>
              </a:rPr>
              <a:t>major </a:t>
            </a:r>
            <a:r>
              <a:rPr dirty="0" sz="900" spc="5">
                <a:latin typeface="Arial"/>
                <a:cs typeface="Arial"/>
              </a:rPr>
              <a:t>classes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items </a:t>
            </a:r>
            <a:r>
              <a:rPr dirty="0" sz="900" spc="10">
                <a:latin typeface="Arial"/>
                <a:cs typeface="Arial"/>
              </a:rPr>
              <a:t>in Simulink: </a:t>
            </a:r>
            <a:r>
              <a:rPr dirty="0" sz="900" spc="-10" b="1">
                <a:latin typeface="Arial"/>
                <a:cs typeface="Arial"/>
              </a:rPr>
              <a:t>blocks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-10" b="1">
                <a:latin typeface="Arial"/>
                <a:cs typeface="Arial"/>
              </a:rPr>
              <a:t>lines</a:t>
            </a:r>
            <a:r>
              <a:rPr dirty="0" sz="900" spc="-10">
                <a:latin typeface="Arial"/>
                <a:cs typeface="Arial"/>
              </a:rPr>
              <a:t>. </a:t>
            </a:r>
            <a:r>
              <a:rPr dirty="0" sz="900" spc="5">
                <a:latin typeface="Arial"/>
                <a:cs typeface="Arial"/>
              </a:rPr>
              <a:t>Blocks  are </a:t>
            </a:r>
            <a:r>
              <a:rPr dirty="0" sz="900" spc="10">
                <a:latin typeface="Arial"/>
                <a:cs typeface="Arial"/>
              </a:rPr>
              <a:t>used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generate, </a:t>
            </a:r>
            <a:r>
              <a:rPr dirty="0" sz="900" spc="-5">
                <a:latin typeface="Arial"/>
                <a:cs typeface="Arial"/>
              </a:rPr>
              <a:t>modify, </a:t>
            </a:r>
            <a:r>
              <a:rPr dirty="0" sz="900" spc="10">
                <a:latin typeface="Arial"/>
                <a:cs typeface="Arial"/>
              </a:rPr>
              <a:t>combine, </a:t>
            </a:r>
            <a:r>
              <a:rPr dirty="0" sz="900">
                <a:latin typeface="Arial"/>
                <a:cs typeface="Arial"/>
              </a:rPr>
              <a:t>output,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15">
                <a:latin typeface="Arial"/>
                <a:cs typeface="Arial"/>
              </a:rPr>
              <a:t>display </a:t>
            </a:r>
            <a:r>
              <a:rPr dirty="0" sz="900" spc="10">
                <a:latin typeface="Arial"/>
                <a:cs typeface="Arial"/>
              </a:rPr>
              <a:t>signals. </a:t>
            </a:r>
            <a:r>
              <a:rPr dirty="0" sz="900" spc="15">
                <a:latin typeface="Arial"/>
                <a:cs typeface="Arial"/>
              </a:rPr>
              <a:t>Lines 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0">
                <a:latin typeface="Arial"/>
                <a:cs typeface="Arial"/>
              </a:rPr>
              <a:t>used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>
                <a:latin typeface="Arial"/>
                <a:cs typeface="Arial"/>
              </a:rPr>
              <a:t>transfer </a:t>
            </a:r>
            <a:r>
              <a:rPr dirty="0" sz="900" spc="15">
                <a:latin typeface="Arial"/>
                <a:cs typeface="Arial"/>
              </a:rPr>
              <a:t>signals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 spc="10">
                <a:latin typeface="Arial"/>
                <a:cs typeface="Arial"/>
              </a:rPr>
              <a:t>one block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-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another.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Blocks</a:t>
            </a:r>
            <a:endParaRPr sz="900">
              <a:latin typeface="Arial"/>
              <a:cs typeface="Arial"/>
            </a:endParaRPr>
          </a:p>
          <a:p>
            <a:pPr marL="231775" marR="224154" indent="-219710">
              <a:lnSpc>
                <a:spcPct val="236200"/>
              </a:lnSpc>
            </a:pPr>
            <a:r>
              <a:rPr dirty="0" sz="900">
                <a:latin typeface="Arial"/>
                <a:cs typeface="Arial"/>
              </a:rPr>
              <a:t>There </a:t>
            </a:r>
            <a:r>
              <a:rPr dirty="0" sz="900" spc="5">
                <a:latin typeface="Arial"/>
                <a:cs typeface="Arial"/>
              </a:rPr>
              <a:t>are several </a:t>
            </a:r>
            <a:r>
              <a:rPr dirty="0" sz="900" spc="10">
                <a:latin typeface="Arial"/>
                <a:cs typeface="Arial"/>
              </a:rPr>
              <a:t>general </a:t>
            </a:r>
            <a:r>
              <a:rPr dirty="0" sz="900" spc="5">
                <a:latin typeface="Arial"/>
                <a:cs typeface="Arial"/>
              </a:rPr>
              <a:t>classes </a:t>
            </a:r>
            <a:r>
              <a:rPr dirty="0" sz="900" spc="10">
                <a:latin typeface="Arial"/>
                <a:cs typeface="Arial"/>
              </a:rPr>
              <a:t>of blocks within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Simulink library:  </a:t>
            </a:r>
            <a:r>
              <a:rPr dirty="0" sz="900" spc="5">
                <a:latin typeface="Arial"/>
                <a:cs typeface="Arial"/>
              </a:rPr>
              <a:t>Sources: </a:t>
            </a:r>
            <a:r>
              <a:rPr dirty="0" sz="900" spc="10">
                <a:latin typeface="Arial"/>
                <a:cs typeface="Arial"/>
              </a:rPr>
              <a:t>used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generate </a:t>
            </a:r>
            <a:r>
              <a:rPr dirty="0" sz="900" spc="10">
                <a:latin typeface="Arial"/>
                <a:cs typeface="Arial"/>
              </a:rPr>
              <a:t>various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signals</a:t>
            </a:r>
            <a:endParaRPr sz="9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869"/>
              </a:spcBef>
            </a:pPr>
            <a:r>
              <a:rPr dirty="0" sz="900" spc="5">
                <a:latin typeface="Arial"/>
                <a:cs typeface="Arial"/>
              </a:rPr>
              <a:t>Sinks: </a:t>
            </a:r>
            <a:r>
              <a:rPr dirty="0" sz="900" spc="10">
                <a:latin typeface="Arial"/>
                <a:cs typeface="Arial"/>
              </a:rPr>
              <a:t>used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output </a:t>
            </a:r>
            <a:r>
              <a:rPr dirty="0" sz="900" spc="10">
                <a:latin typeface="Arial"/>
                <a:cs typeface="Arial"/>
              </a:rPr>
              <a:t>or </a:t>
            </a:r>
            <a:r>
              <a:rPr dirty="0" sz="900" spc="15">
                <a:latin typeface="Arial"/>
                <a:cs typeface="Arial"/>
              </a:rPr>
              <a:t>display</a:t>
            </a:r>
            <a:r>
              <a:rPr dirty="0" sz="900" spc="-18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signals</a:t>
            </a:r>
            <a:endParaRPr sz="900">
              <a:latin typeface="Arial"/>
              <a:cs typeface="Arial"/>
            </a:endParaRPr>
          </a:p>
          <a:p>
            <a:pPr marL="231775" marR="5080">
              <a:lnSpc>
                <a:spcPct val="166700"/>
              </a:lnSpc>
              <a:spcBef>
                <a:spcPts val="150"/>
              </a:spcBef>
            </a:pPr>
            <a:r>
              <a:rPr dirty="0" sz="900" spc="10">
                <a:latin typeface="Arial"/>
                <a:cs typeface="Arial"/>
              </a:rPr>
              <a:t>Continuous: </a:t>
            </a:r>
            <a:r>
              <a:rPr dirty="0" sz="900" spc="5">
                <a:latin typeface="Arial"/>
                <a:cs typeface="Arial"/>
              </a:rPr>
              <a:t>continuous­time </a:t>
            </a:r>
            <a:r>
              <a:rPr dirty="0" sz="900" spc="-5">
                <a:latin typeface="Arial"/>
                <a:cs typeface="Arial"/>
              </a:rPr>
              <a:t>system </a:t>
            </a:r>
            <a:r>
              <a:rPr dirty="0" sz="900" spc="5">
                <a:latin typeface="Arial"/>
                <a:cs typeface="Arial"/>
              </a:rPr>
              <a:t>elements </a:t>
            </a:r>
            <a:r>
              <a:rPr dirty="0" sz="900">
                <a:latin typeface="Arial"/>
                <a:cs typeface="Arial"/>
              </a:rPr>
              <a:t>(transfer functions,  state­space </a:t>
            </a:r>
            <a:r>
              <a:rPr dirty="0" sz="900" spc="10">
                <a:latin typeface="Arial"/>
                <a:cs typeface="Arial"/>
              </a:rPr>
              <a:t>models, </a:t>
            </a:r>
            <a:r>
              <a:rPr dirty="0" sz="900" spc="-15">
                <a:latin typeface="Arial"/>
                <a:cs typeface="Arial"/>
              </a:rPr>
              <a:t>PID </a:t>
            </a:r>
            <a:r>
              <a:rPr dirty="0" sz="900" spc="5">
                <a:latin typeface="Arial"/>
                <a:cs typeface="Arial"/>
              </a:rPr>
              <a:t>controllers,</a:t>
            </a:r>
            <a:r>
              <a:rPr dirty="0" sz="900" spc="-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etc.)</a:t>
            </a:r>
            <a:endParaRPr sz="900">
              <a:latin typeface="Arial"/>
              <a:cs typeface="Arial"/>
            </a:endParaRPr>
          </a:p>
          <a:p>
            <a:pPr marL="231775" marR="14604">
              <a:lnSpc>
                <a:spcPct val="166700"/>
              </a:lnSpc>
              <a:spcBef>
                <a:spcPts val="150"/>
              </a:spcBef>
            </a:pPr>
            <a:r>
              <a:rPr dirty="0" sz="900" spc="5">
                <a:latin typeface="Arial"/>
                <a:cs typeface="Arial"/>
              </a:rPr>
              <a:t>Discrete: linear, </a:t>
            </a:r>
            <a:r>
              <a:rPr dirty="0" sz="900">
                <a:latin typeface="Arial"/>
                <a:cs typeface="Arial"/>
              </a:rPr>
              <a:t>discrete­time </a:t>
            </a:r>
            <a:r>
              <a:rPr dirty="0" sz="900" spc="-5">
                <a:latin typeface="Arial"/>
                <a:cs typeface="Arial"/>
              </a:rPr>
              <a:t>system </a:t>
            </a:r>
            <a:r>
              <a:rPr dirty="0" sz="900" spc="5">
                <a:latin typeface="Arial"/>
                <a:cs typeface="Arial"/>
              </a:rPr>
              <a:t>elements </a:t>
            </a:r>
            <a:r>
              <a:rPr dirty="0" sz="900">
                <a:latin typeface="Arial"/>
                <a:cs typeface="Arial"/>
              </a:rPr>
              <a:t>(discrete transfer  functions, discrete state­space </a:t>
            </a:r>
            <a:r>
              <a:rPr dirty="0" sz="900" spc="10">
                <a:latin typeface="Arial"/>
                <a:cs typeface="Arial"/>
              </a:rPr>
              <a:t>models,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etc.)</a:t>
            </a:r>
            <a:endParaRPr sz="900">
              <a:latin typeface="Arial"/>
              <a:cs typeface="Arial"/>
            </a:endParaRPr>
          </a:p>
          <a:p>
            <a:pPr marL="231775" marR="5080">
              <a:lnSpc>
                <a:spcPct val="166700"/>
              </a:lnSpc>
              <a:spcBef>
                <a:spcPts val="150"/>
              </a:spcBef>
            </a:pPr>
            <a:r>
              <a:rPr dirty="0" sz="900" spc="-5">
                <a:latin typeface="Arial"/>
                <a:cs typeface="Arial"/>
              </a:rPr>
              <a:t>Math </a:t>
            </a:r>
            <a:r>
              <a:rPr dirty="0" sz="900" spc="5">
                <a:latin typeface="Arial"/>
                <a:cs typeface="Arial"/>
              </a:rPr>
              <a:t>Operations: contains </a:t>
            </a:r>
            <a:r>
              <a:rPr dirty="0" sz="900" spc="10">
                <a:latin typeface="Arial"/>
                <a:cs typeface="Arial"/>
              </a:rPr>
              <a:t>many </a:t>
            </a:r>
            <a:r>
              <a:rPr dirty="0" sz="900" spc="5">
                <a:latin typeface="Arial"/>
                <a:cs typeface="Arial"/>
              </a:rPr>
              <a:t>common </a:t>
            </a:r>
            <a:r>
              <a:rPr dirty="0" sz="900" spc="-5">
                <a:latin typeface="Arial"/>
                <a:cs typeface="Arial"/>
              </a:rPr>
              <a:t>math </a:t>
            </a:r>
            <a:r>
              <a:rPr dirty="0" sz="900" spc="10">
                <a:latin typeface="Arial"/>
                <a:cs typeface="Arial"/>
              </a:rPr>
              <a:t>operations (gain, </a:t>
            </a:r>
            <a:r>
              <a:rPr dirty="0" sz="900" spc="5">
                <a:latin typeface="Arial"/>
                <a:cs typeface="Arial"/>
              </a:rPr>
              <a:t>sum,  product, absolute </a:t>
            </a:r>
            <a:r>
              <a:rPr dirty="0" sz="900" spc="10">
                <a:latin typeface="Arial"/>
                <a:cs typeface="Arial"/>
              </a:rPr>
              <a:t>value,</a:t>
            </a:r>
            <a:r>
              <a:rPr dirty="0" sz="900" spc="-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etc.)</a:t>
            </a:r>
            <a:endParaRPr sz="9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869"/>
              </a:spcBef>
            </a:pPr>
            <a:r>
              <a:rPr dirty="0" sz="900" spc="-5">
                <a:latin typeface="Arial"/>
                <a:cs typeface="Arial"/>
              </a:rPr>
              <a:t>Ports </a:t>
            </a:r>
            <a:r>
              <a:rPr dirty="0" sz="900">
                <a:latin typeface="Arial"/>
                <a:cs typeface="Arial"/>
              </a:rPr>
              <a:t>&amp; Subsystems: </a:t>
            </a:r>
            <a:r>
              <a:rPr dirty="0" sz="900" spc="5">
                <a:latin typeface="Arial"/>
                <a:cs typeface="Arial"/>
              </a:rPr>
              <a:t>contains useful </a:t>
            </a:r>
            <a:r>
              <a:rPr dirty="0" sz="900" spc="10">
                <a:latin typeface="Arial"/>
                <a:cs typeface="Arial"/>
              </a:rPr>
              <a:t>blocks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5">
                <a:latin typeface="Arial"/>
                <a:cs typeface="Arial"/>
              </a:rPr>
              <a:t>build</a:t>
            </a:r>
            <a:r>
              <a:rPr dirty="0" sz="900" spc="-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5"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5">
                <a:latin typeface="Arial"/>
                <a:cs typeface="Arial"/>
              </a:rPr>
              <a:t>Blocks </a:t>
            </a:r>
            <a:r>
              <a:rPr dirty="0" sz="900" spc="10">
                <a:latin typeface="Arial"/>
                <a:cs typeface="Arial"/>
              </a:rPr>
              <a:t>have </a:t>
            </a:r>
            <a:r>
              <a:rPr dirty="0" sz="900" spc="5">
                <a:latin typeface="Arial"/>
                <a:cs typeface="Arial"/>
              </a:rPr>
              <a:t>zero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several </a:t>
            </a:r>
            <a:r>
              <a:rPr dirty="0" sz="900" spc="15">
                <a:latin typeface="Arial"/>
                <a:cs typeface="Arial"/>
              </a:rPr>
              <a:t>input </a:t>
            </a:r>
            <a:r>
              <a:rPr dirty="0" sz="900" spc="5">
                <a:latin typeface="Arial"/>
                <a:cs typeface="Arial"/>
              </a:rPr>
              <a:t>terminals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zero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several output  terminals. </a:t>
            </a:r>
            <a:r>
              <a:rPr dirty="0" sz="900" spc="10">
                <a:latin typeface="Arial"/>
                <a:cs typeface="Arial"/>
              </a:rPr>
              <a:t>Unused </a:t>
            </a:r>
            <a:r>
              <a:rPr dirty="0" sz="900" spc="15">
                <a:latin typeface="Arial"/>
                <a:cs typeface="Arial"/>
              </a:rPr>
              <a:t>input </a:t>
            </a:r>
            <a:r>
              <a:rPr dirty="0" sz="900" spc="5">
                <a:latin typeface="Arial"/>
                <a:cs typeface="Arial"/>
              </a:rPr>
              <a:t>terminals are </a:t>
            </a:r>
            <a:r>
              <a:rPr dirty="0" sz="900" spc="10">
                <a:latin typeface="Arial"/>
                <a:cs typeface="Arial"/>
              </a:rPr>
              <a:t>indicated by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5">
                <a:latin typeface="Arial"/>
                <a:cs typeface="Arial"/>
              </a:rPr>
              <a:t>small </a:t>
            </a:r>
            <a:r>
              <a:rPr dirty="0" sz="900" spc="15">
                <a:latin typeface="Arial"/>
                <a:cs typeface="Arial"/>
              </a:rPr>
              <a:t>open </a:t>
            </a:r>
            <a:r>
              <a:rPr dirty="0" sz="900" spc="10">
                <a:latin typeface="Arial"/>
                <a:cs typeface="Arial"/>
              </a:rPr>
              <a:t>triangle.  Unused </a:t>
            </a:r>
            <a:r>
              <a:rPr dirty="0" sz="900" spc="5">
                <a:latin typeface="Arial"/>
                <a:cs typeface="Arial"/>
              </a:rPr>
              <a:t>output terminals are </a:t>
            </a:r>
            <a:r>
              <a:rPr dirty="0" sz="900" spc="10">
                <a:latin typeface="Arial"/>
                <a:cs typeface="Arial"/>
              </a:rPr>
              <a:t>indicated by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5">
                <a:latin typeface="Arial"/>
                <a:cs typeface="Arial"/>
              </a:rPr>
              <a:t>small </a:t>
            </a:r>
            <a:r>
              <a:rPr dirty="0" sz="900" spc="10">
                <a:latin typeface="Arial"/>
                <a:cs typeface="Arial"/>
              </a:rPr>
              <a:t>triangular </a:t>
            </a:r>
            <a:r>
              <a:rPr dirty="0" sz="900" spc="5">
                <a:latin typeface="Arial"/>
                <a:cs typeface="Arial"/>
              </a:rPr>
              <a:t>point.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block shown </a:t>
            </a:r>
            <a:r>
              <a:rPr dirty="0" sz="900" spc="15">
                <a:latin typeface="Arial"/>
                <a:cs typeface="Arial"/>
              </a:rPr>
              <a:t>below </a:t>
            </a:r>
            <a:r>
              <a:rPr dirty="0" sz="900" spc="10">
                <a:latin typeface="Arial"/>
                <a:cs typeface="Arial"/>
              </a:rPr>
              <a:t>has an unused </a:t>
            </a:r>
            <a:r>
              <a:rPr dirty="0" sz="900" spc="15">
                <a:latin typeface="Arial"/>
                <a:cs typeface="Arial"/>
              </a:rPr>
              <a:t>input </a:t>
            </a:r>
            <a:r>
              <a:rPr dirty="0" sz="900" spc="5">
                <a:latin typeface="Arial"/>
                <a:cs typeface="Arial"/>
              </a:rPr>
              <a:t>terminal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left </a:t>
            </a:r>
            <a:r>
              <a:rPr dirty="0" sz="900" spc="10">
                <a:latin typeface="Arial"/>
                <a:cs typeface="Arial"/>
              </a:rPr>
              <a:t>and an  unused </a:t>
            </a:r>
            <a:r>
              <a:rPr dirty="0" sz="900" spc="5">
                <a:latin typeface="Arial"/>
                <a:cs typeface="Arial"/>
              </a:rPr>
              <a:t>output terminal </a:t>
            </a:r>
            <a:r>
              <a:rPr dirty="0" sz="900" spc="10">
                <a:latin typeface="Arial"/>
                <a:cs typeface="Arial"/>
              </a:rPr>
              <a:t>on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-1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right.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89482" y="5990660"/>
            <a:ext cx="1048237" cy="714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66427" y="7207258"/>
            <a:ext cx="3878579" cy="163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latin typeface="Arial"/>
                <a:cs typeface="Arial"/>
              </a:rPr>
              <a:t>Lines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15">
                <a:latin typeface="Arial"/>
                <a:cs typeface="Arial"/>
              </a:rPr>
              <a:t>Lines </a:t>
            </a:r>
            <a:r>
              <a:rPr dirty="0" sz="900">
                <a:latin typeface="Arial"/>
                <a:cs typeface="Arial"/>
              </a:rPr>
              <a:t>transmit </a:t>
            </a:r>
            <a:r>
              <a:rPr dirty="0" sz="900" spc="15">
                <a:latin typeface="Arial"/>
                <a:cs typeface="Arial"/>
              </a:rPr>
              <a:t>signals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direction </a:t>
            </a:r>
            <a:r>
              <a:rPr dirty="0" sz="900" spc="10">
                <a:latin typeface="Arial"/>
                <a:cs typeface="Arial"/>
              </a:rPr>
              <a:t>indicated by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arrow. </a:t>
            </a:r>
            <a:r>
              <a:rPr dirty="0" sz="900" spc="15">
                <a:latin typeface="Arial"/>
                <a:cs typeface="Arial"/>
              </a:rPr>
              <a:t>Lines </a:t>
            </a:r>
            <a:r>
              <a:rPr dirty="0" sz="900" spc="5">
                <a:latin typeface="Arial"/>
                <a:cs typeface="Arial"/>
              </a:rPr>
              <a:t>must  </a:t>
            </a:r>
            <a:r>
              <a:rPr dirty="0" sz="900" spc="15">
                <a:latin typeface="Arial"/>
                <a:cs typeface="Arial"/>
              </a:rPr>
              <a:t>always </a:t>
            </a:r>
            <a:r>
              <a:rPr dirty="0" sz="900">
                <a:latin typeface="Arial"/>
                <a:cs typeface="Arial"/>
              </a:rPr>
              <a:t>transmit </a:t>
            </a:r>
            <a:r>
              <a:rPr dirty="0" sz="900" spc="15">
                <a:latin typeface="Arial"/>
                <a:cs typeface="Arial"/>
              </a:rPr>
              <a:t>signals </a:t>
            </a:r>
            <a:r>
              <a:rPr dirty="0" sz="900" spc="-5">
                <a:latin typeface="Arial"/>
                <a:cs typeface="Arial"/>
              </a:rPr>
              <a:t>from the </a:t>
            </a:r>
            <a:r>
              <a:rPr dirty="0" sz="900" spc="5">
                <a:latin typeface="Arial"/>
                <a:cs typeface="Arial"/>
              </a:rPr>
              <a:t>output terminal </a:t>
            </a:r>
            <a:r>
              <a:rPr dirty="0" sz="900" spc="10">
                <a:latin typeface="Arial"/>
                <a:cs typeface="Arial"/>
              </a:rPr>
              <a:t>of one block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input  </a:t>
            </a:r>
            <a:r>
              <a:rPr dirty="0" sz="900" spc="5">
                <a:latin typeface="Arial"/>
                <a:cs typeface="Arial"/>
              </a:rPr>
              <a:t>terminal </a:t>
            </a:r>
            <a:r>
              <a:rPr dirty="0" sz="900" spc="10">
                <a:latin typeface="Arial"/>
                <a:cs typeface="Arial"/>
              </a:rPr>
              <a:t>of another block. </a:t>
            </a:r>
            <a:r>
              <a:rPr dirty="0" sz="900" spc="-15">
                <a:latin typeface="Arial"/>
                <a:cs typeface="Arial"/>
              </a:rPr>
              <a:t>On </a:t>
            </a:r>
            <a:r>
              <a:rPr dirty="0" sz="900" spc="5">
                <a:latin typeface="Arial"/>
                <a:cs typeface="Arial"/>
              </a:rPr>
              <a:t>exception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is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-5">
                <a:latin typeface="Arial"/>
                <a:cs typeface="Arial"/>
              </a:rPr>
              <a:t>tap </a:t>
            </a:r>
            <a:r>
              <a:rPr dirty="0" sz="900" spc="-10">
                <a:latin typeface="Arial"/>
                <a:cs typeface="Arial"/>
              </a:rPr>
              <a:t>off </a:t>
            </a:r>
            <a:r>
              <a:rPr dirty="0" sz="900" spc="10">
                <a:latin typeface="Arial"/>
                <a:cs typeface="Arial"/>
              </a:rPr>
              <a:t>of  another </a:t>
            </a:r>
            <a:r>
              <a:rPr dirty="0" sz="900" spc="15">
                <a:latin typeface="Arial"/>
                <a:cs typeface="Arial"/>
              </a:rPr>
              <a:t>line, </a:t>
            </a:r>
            <a:r>
              <a:rPr dirty="0" sz="900" spc="5">
                <a:latin typeface="Arial"/>
                <a:cs typeface="Arial"/>
              </a:rPr>
              <a:t>splitting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signal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each of </a:t>
            </a:r>
            <a:r>
              <a:rPr dirty="0" sz="900" spc="-5">
                <a:latin typeface="Arial"/>
                <a:cs typeface="Arial"/>
              </a:rPr>
              <a:t>two </a:t>
            </a:r>
            <a:r>
              <a:rPr dirty="0" sz="900" spc="5">
                <a:latin typeface="Arial"/>
                <a:cs typeface="Arial"/>
              </a:rPr>
              <a:t>destination blocks, </a:t>
            </a:r>
            <a:r>
              <a:rPr dirty="0" sz="900" spc="10">
                <a:latin typeface="Arial"/>
                <a:cs typeface="Arial"/>
              </a:rPr>
              <a:t>as  shown </a:t>
            </a:r>
            <a:r>
              <a:rPr dirty="0" sz="900" spc="15">
                <a:latin typeface="Arial"/>
                <a:cs typeface="Arial"/>
              </a:rPr>
              <a:t>below </a:t>
            </a:r>
            <a:r>
              <a:rPr dirty="0" sz="900" spc="5">
                <a:latin typeface="Arial"/>
                <a:cs typeface="Arial"/>
              </a:rPr>
              <a:t>(right­click </a:t>
            </a:r>
            <a:r>
              <a:rPr dirty="0" sz="900" spc="10">
                <a:solidFill>
                  <a:srgbClr val="005FCE"/>
                </a:solidFill>
                <a:latin typeface="Arial"/>
                <a:cs typeface="Arial"/>
                <a:hlinkClick r:id="rId3"/>
              </a:rPr>
              <a:t>here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>
                <a:latin typeface="Arial"/>
                <a:cs typeface="Arial"/>
              </a:rPr>
              <a:t>then </a:t>
            </a:r>
            <a:r>
              <a:rPr dirty="0" sz="900" spc="10">
                <a:latin typeface="Arial"/>
                <a:cs typeface="Arial"/>
              </a:rPr>
              <a:t>select </a:t>
            </a:r>
            <a:r>
              <a:rPr dirty="0" sz="900" spc="5" b="1">
                <a:latin typeface="Arial"/>
                <a:cs typeface="Arial"/>
              </a:rPr>
              <a:t>Save </a:t>
            </a:r>
            <a:r>
              <a:rPr dirty="0" sz="900" spc="-25" b="1">
                <a:latin typeface="Arial"/>
                <a:cs typeface="Arial"/>
              </a:rPr>
              <a:t>link </a:t>
            </a:r>
            <a:r>
              <a:rPr dirty="0" sz="900" spc="10" b="1">
                <a:latin typeface="Arial"/>
                <a:cs typeface="Arial"/>
              </a:rPr>
              <a:t>as </a:t>
            </a:r>
            <a:r>
              <a:rPr dirty="0" sz="900" spc="-20" b="1">
                <a:latin typeface="Arial"/>
                <a:cs typeface="Arial"/>
              </a:rPr>
              <a:t>...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5">
                <a:latin typeface="Arial"/>
                <a:cs typeface="Arial"/>
              </a:rPr>
              <a:t>download 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5">
                <a:latin typeface="Arial"/>
                <a:cs typeface="Arial"/>
              </a:rPr>
              <a:t>file </a:t>
            </a:r>
            <a:r>
              <a:rPr dirty="0" sz="900" spc="15">
                <a:latin typeface="Arial"/>
                <a:cs typeface="Arial"/>
              </a:rPr>
              <a:t>called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split.slx).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5633307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79127" y="368300"/>
            <a:ext cx="3849889" cy="246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66427" y="3204897"/>
            <a:ext cx="3878579" cy="185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latin typeface="Arial"/>
                <a:cs typeface="Arial"/>
              </a:rPr>
              <a:t>Lines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never </a:t>
            </a:r>
            <a:r>
              <a:rPr dirty="0" sz="900" spc="15">
                <a:latin typeface="Arial"/>
                <a:cs typeface="Arial"/>
              </a:rPr>
              <a:t>inject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signal </a:t>
            </a:r>
            <a:r>
              <a:rPr dirty="0" sz="900" i="1">
                <a:latin typeface="Arial"/>
                <a:cs typeface="Arial"/>
              </a:rPr>
              <a:t>into </a:t>
            </a:r>
            <a:r>
              <a:rPr dirty="0" sz="900" spc="10">
                <a:latin typeface="Arial"/>
                <a:cs typeface="Arial"/>
              </a:rPr>
              <a:t>another </a:t>
            </a:r>
            <a:r>
              <a:rPr dirty="0" sz="900" spc="15">
                <a:latin typeface="Arial"/>
                <a:cs typeface="Arial"/>
              </a:rPr>
              <a:t>line; lines </a:t>
            </a:r>
            <a:r>
              <a:rPr dirty="0" sz="900" spc="5">
                <a:latin typeface="Arial"/>
                <a:cs typeface="Arial"/>
              </a:rPr>
              <a:t>must </a:t>
            </a:r>
            <a:r>
              <a:rPr dirty="0" sz="900" spc="10">
                <a:latin typeface="Arial"/>
                <a:cs typeface="Arial"/>
              </a:rPr>
              <a:t>be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combined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5">
                <a:latin typeface="Arial"/>
                <a:cs typeface="Arial"/>
              </a:rPr>
              <a:t>through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use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5">
                <a:latin typeface="Arial"/>
                <a:cs typeface="Arial"/>
              </a:rPr>
              <a:t>such </a:t>
            </a:r>
            <a:r>
              <a:rPr dirty="0" sz="900" spc="10">
                <a:latin typeface="Arial"/>
                <a:cs typeface="Arial"/>
              </a:rPr>
              <a:t>as</a:t>
            </a:r>
            <a:r>
              <a:rPr dirty="0" sz="900" spc="-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5">
                <a:latin typeface="Arial"/>
                <a:cs typeface="Arial"/>
              </a:rPr>
              <a:t>summing </a:t>
            </a:r>
            <a:r>
              <a:rPr dirty="0" sz="900" spc="10">
                <a:latin typeface="Arial"/>
                <a:cs typeface="Arial"/>
              </a:rPr>
              <a:t>junction.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signal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5">
                <a:latin typeface="Arial"/>
                <a:cs typeface="Arial"/>
              </a:rPr>
              <a:t>either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scalar signal or </a:t>
            </a:r>
            <a:r>
              <a:rPr dirty="0" sz="900">
                <a:latin typeface="Arial"/>
                <a:cs typeface="Arial"/>
              </a:rPr>
              <a:t>a vector </a:t>
            </a:r>
            <a:r>
              <a:rPr dirty="0" sz="900" spc="15">
                <a:latin typeface="Arial"/>
                <a:cs typeface="Arial"/>
              </a:rPr>
              <a:t>signal. </a:t>
            </a:r>
            <a:r>
              <a:rPr dirty="0" sz="900" spc="-5">
                <a:latin typeface="Arial"/>
                <a:cs typeface="Arial"/>
              </a:rPr>
              <a:t>For </a:t>
            </a:r>
            <a:r>
              <a:rPr dirty="0" sz="900" spc="5">
                <a:latin typeface="Arial"/>
                <a:cs typeface="Arial"/>
              </a:rPr>
              <a:t>Single­Input,  Single­Output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(SISO)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systems,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scalar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signals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5">
                <a:latin typeface="Arial"/>
                <a:cs typeface="Arial"/>
              </a:rPr>
              <a:t>generally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used.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Multi­  </a:t>
            </a:r>
            <a:r>
              <a:rPr dirty="0" sz="900">
                <a:latin typeface="Arial"/>
                <a:cs typeface="Arial"/>
              </a:rPr>
              <a:t>Input, Multi­Output </a:t>
            </a:r>
            <a:r>
              <a:rPr dirty="0" sz="900" spc="-10">
                <a:latin typeface="Arial"/>
                <a:cs typeface="Arial"/>
              </a:rPr>
              <a:t>(MIMO) </a:t>
            </a:r>
            <a:r>
              <a:rPr dirty="0" sz="900" spc="-5">
                <a:latin typeface="Arial"/>
                <a:cs typeface="Arial"/>
              </a:rPr>
              <a:t>systems, </a:t>
            </a:r>
            <a:r>
              <a:rPr dirty="0" sz="900">
                <a:latin typeface="Arial"/>
                <a:cs typeface="Arial"/>
              </a:rPr>
              <a:t>vector </a:t>
            </a:r>
            <a:r>
              <a:rPr dirty="0" sz="900" spc="15">
                <a:latin typeface="Arial"/>
                <a:cs typeface="Arial"/>
              </a:rPr>
              <a:t>signals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-5">
                <a:latin typeface="Arial"/>
                <a:cs typeface="Arial"/>
              </a:rPr>
              <a:t>often </a:t>
            </a:r>
            <a:r>
              <a:rPr dirty="0" sz="900" spc="10">
                <a:latin typeface="Arial"/>
                <a:cs typeface="Arial"/>
              </a:rPr>
              <a:t>used,  </a:t>
            </a:r>
            <a:r>
              <a:rPr dirty="0" sz="900" spc="5">
                <a:latin typeface="Arial"/>
                <a:cs typeface="Arial"/>
              </a:rPr>
              <a:t>consisting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two </a:t>
            </a:r>
            <a:r>
              <a:rPr dirty="0" sz="900" spc="10">
                <a:latin typeface="Arial"/>
                <a:cs typeface="Arial"/>
              </a:rPr>
              <a:t>or </a:t>
            </a:r>
            <a:r>
              <a:rPr dirty="0" sz="900" spc="5">
                <a:latin typeface="Arial"/>
                <a:cs typeface="Arial"/>
              </a:rPr>
              <a:t>more </a:t>
            </a:r>
            <a:r>
              <a:rPr dirty="0" sz="900" spc="10">
                <a:latin typeface="Arial"/>
                <a:cs typeface="Arial"/>
              </a:rPr>
              <a:t>scalar signals.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lines </a:t>
            </a:r>
            <a:r>
              <a:rPr dirty="0" sz="900" spc="10">
                <a:latin typeface="Arial"/>
                <a:cs typeface="Arial"/>
              </a:rPr>
              <a:t>used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>
                <a:latin typeface="Arial"/>
                <a:cs typeface="Arial"/>
              </a:rPr>
              <a:t>transmit </a:t>
            </a:r>
            <a:r>
              <a:rPr dirty="0" sz="900" spc="10">
                <a:latin typeface="Arial"/>
                <a:cs typeface="Arial"/>
              </a:rPr>
              <a:t>scalar  and </a:t>
            </a:r>
            <a:r>
              <a:rPr dirty="0" sz="900">
                <a:latin typeface="Arial"/>
                <a:cs typeface="Arial"/>
              </a:rPr>
              <a:t>vector </a:t>
            </a:r>
            <a:r>
              <a:rPr dirty="0" sz="900" spc="15">
                <a:latin typeface="Arial"/>
                <a:cs typeface="Arial"/>
              </a:rPr>
              <a:t>signals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0">
                <a:latin typeface="Arial"/>
                <a:cs typeface="Arial"/>
              </a:rPr>
              <a:t>identical. </a:t>
            </a:r>
            <a:r>
              <a:rPr dirty="0" sz="900" spc="-5">
                <a:latin typeface="Arial"/>
                <a:cs typeface="Arial"/>
              </a:rPr>
              <a:t>The type </a:t>
            </a:r>
            <a:r>
              <a:rPr dirty="0" sz="900" spc="10">
                <a:latin typeface="Arial"/>
                <a:cs typeface="Arial"/>
              </a:rPr>
              <a:t>of signal </a:t>
            </a:r>
            <a:r>
              <a:rPr dirty="0" sz="900" spc="5">
                <a:latin typeface="Arial"/>
                <a:cs typeface="Arial"/>
              </a:rPr>
              <a:t>carried </a:t>
            </a:r>
            <a:r>
              <a:rPr dirty="0" sz="900" spc="10">
                <a:latin typeface="Arial"/>
                <a:cs typeface="Arial"/>
              </a:rPr>
              <a:t>by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is  </a:t>
            </a:r>
            <a:r>
              <a:rPr dirty="0" sz="900" spc="5">
                <a:latin typeface="Arial"/>
                <a:cs typeface="Arial"/>
              </a:rPr>
              <a:t>determined </a:t>
            </a:r>
            <a:r>
              <a:rPr dirty="0" sz="900" spc="10">
                <a:latin typeface="Arial"/>
                <a:cs typeface="Arial"/>
              </a:rPr>
              <a:t>by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blocks on </a:t>
            </a:r>
            <a:r>
              <a:rPr dirty="0" sz="900" spc="5">
                <a:latin typeface="Arial"/>
                <a:cs typeface="Arial"/>
              </a:rPr>
              <a:t>either </a:t>
            </a:r>
            <a:r>
              <a:rPr dirty="0" sz="900" spc="10">
                <a:latin typeface="Arial"/>
                <a:cs typeface="Arial"/>
              </a:rPr>
              <a:t>end of</a:t>
            </a:r>
            <a:r>
              <a:rPr dirty="0" sz="900" spc="-19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5">
                <a:latin typeface="Arial"/>
                <a:cs typeface="Arial"/>
              </a:rPr>
              <a:t>line.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427" y="5383325"/>
            <a:ext cx="10928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Simple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Example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9127" y="5752427"/>
            <a:ext cx="3849889" cy="246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66427" y="8589025"/>
            <a:ext cx="3872229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20">
                <a:latin typeface="Courier New"/>
                <a:cs typeface="Courier New"/>
              </a:rPr>
              <a:t>simple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>
                <a:latin typeface="Arial"/>
                <a:cs typeface="Arial"/>
              </a:rPr>
              <a:t>consists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three </a:t>
            </a:r>
            <a:r>
              <a:rPr dirty="0" sz="900" spc="5">
                <a:latin typeface="Arial"/>
                <a:cs typeface="Arial"/>
              </a:rPr>
              <a:t>blocks: </a:t>
            </a:r>
            <a:r>
              <a:rPr dirty="0" sz="900">
                <a:latin typeface="Arial"/>
                <a:cs typeface="Arial"/>
              </a:rPr>
              <a:t>Step, </a:t>
            </a:r>
            <a:r>
              <a:rPr dirty="0" sz="900" spc="-5">
                <a:latin typeface="Arial"/>
                <a:cs typeface="Arial"/>
              </a:rPr>
              <a:t>Transfer </a:t>
            </a:r>
            <a:r>
              <a:rPr dirty="0" sz="900" spc="5">
                <a:latin typeface="Arial"/>
                <a:cs typeface="Arial"/>
              </a:rPr>
              <a:t>Function,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5">
                <a:latin typeface="Arial"/>
                <a:cs typeface="Arial"/>
              </a:rPr>
              <a:t>Scope. </a:t>
            </a:r>
            <a:r>
              <a:rPr dirty="0" sz="900" spc="-5">
                <a:latin typeface="Arial"/>
                <a:cs typeface="Arial"/>
              </a:rPr>
              <a:t>The Step </a:t>
            </a:r>
            <a:r>
              <a:rPr dirty="0" sz="900" spc="10">
                <a:latin typeface="Arial"/>
                <a:cs typeface="Arial"/>
              </a:rPr>
              <a:t>is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5" b="1">
                <a:latin typeface="Arial"/>
                <a:cs typeface="Arial"/>
              </a:rPr>
              <a:t>Source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 spc="10">
                <a:latin typeface="Arial"/>
                <a:cs typeface="Arial"/>
              </a:rPr>
              <a:t>which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5">
                <a:latin typeface="Arial"/>
                <a:cs typeface="Arial"/>
              </a:rPr>
              <a:t>step </a:t>
            </a:r>
            <a:r>
              <a:rPr dirty="0" sz="900" spc="15">
                <a:latin typeface="Arial"/>
                <a:cs typeface="Arial"/>
              </a:rPr>
              <a:t>input </a:t>
            </a:r>
            <a:r>
              <a:rPr dirty="0" sz="900" spc="10">
                <a:latin typeface="Arial"/>
                <a:cs typeface="Arial"/>
              </a:rPr>
              <a:t>signal  originates. </a:t>
            </a:r>
            <a:r>
              <a:rPr dirty="0" sz="900" spc="5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signal is </a:t>
            </a:r>
            <a:r>
              <a:rPr dirty="0" sz="900">
                <a:latin typeface="Arial"/>
                <a:cs typeface="Arial"/>
              </a:rPr>
              <a:t>transferred </a:t>
            </a:r>
            <a:r>
              <a:rPr dirty="0" sz="900" spc="5">
                <a:latin typeface="Arial"/>
                <a:cs typeface="Arial"/>
              </a:rPr>
              <a:t>through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25" b="1">
                <a:latin typeface="Arial"/>
                <a:cs typeface="Arial"/>
              </a:rPr>
              <a:t>line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direction  </a:t>
            </a:r>
            <a:r>
              <a:rPr dirty="0" sz="900" spc="10">
                <a:latin typeface="Arial"/>
                <a:cs typeface="Arial"/>
              </a:rPr>
              <a:t>indicated by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arrow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0" i="1">
                <a:latin typeface="Arial"/>
                <a:cs typeface="Arial"/>
              </a:rPr>
              <a:t>Transfer </a:t>
            </a:r>
            <a:r>
              <a:rPr dirty="0" sz="900" i="1">
                <a:latin typeface="Arial"/>
                <a:cs typeface="Arial"/>
              </a:rPr>
              <a:t>Function </a:t>
            </a:r>
            <a:r>
              <a:rPr dirty="0" sz="900" spc="-20" b="1">
                <a:latin typeface="Arial"/>
                <a:cs typeface="Arial"/>
              </a:rPr>
              <a:t>Continuous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-10" i="1">
                <a:latin typeface="Arial"/>
                <a:cs typeface="Arial"/>
              </a:rPr>
              <a:t>Transfer </a:t>
            </a:r>
            <a:r>
              <a:rPr dirty="0" sz="900" i="1">
                <a:latin typeface="Arial"/>
                <a:cs typeface="Arial"/>
              </a:rPr>
              <a:t>Function </a:t>
            </a:r>
            <a:r>
              <a:rPr dirty="0" sz="900" spc="10">
                <a:latin typeface="Arial"/>
                <a:cs typeface="Arial"/>
              </a:rPr>
              <a:t>block modifies </a:t>
            </a:r>
            <a:r>
              <a:rPr dirty="0" sz="900" spc="-5">
                <a:latin typeface="Arial"/>
                <a:cs typeface="Arial"/>
              </a:rPr>
              <a:t>its </a:t>
            </a:r>
            <a:r>
              <a:rPr dirty="0" sz="900" spc="15">
                <a:latin typeface="Arial"/>
                <a:cs typeface="Arial"/>
              </a:rPr>
              <a:t>input </a:t>
            </a:r>
            <a:r>
              <a:rPr dirty="0" sz="900" spc="10">
                <a:latin typeface="Arial"/>
                <a:cs typeface="Arial"/>
              </a:rPr>
              <a:t>signal and </a:t>
            </a:r>
            <a:r>
              <a:rPr dirty="0" sz="900">
                <a:latin typeface="Arial"/>
                <a:cs typeface="Arial"/>
              </a:rPr>
              <a:t>outputs a </a:t>
            </a:r>
            <a:r>
              <a:rPr dirty="0" sz="900" spc="10">
                <a:latin typeface="Arial"/>
                <a:cs typeface="Arial"/>
              </a:rPr>
              <a:t>new signal  on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line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Scope</a:t>
            </a:r>
            <a:r>
              <a:rPr dirty="0" sz="900" spc="5">
                <a:latin typeface="Arial"/>
                <a:cs typeface="Arial"/>
              </a:rPr>
              <a:t>.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Scope </a:t>
            </a:r>
            <a:r>
              <a:rPr dirty="0" sz="900" spc="10">
                <a:latin typeface="Arial"/>
                <a:cs typeface="Arial"/>
              </a:rPr>
              <a:t>is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15" b="1">
                <a:latin typeface="Arial"/>
                <a:cs typeface="Arial"/>
              </a:rPr>
              <a:t>Sink </a:t>
            </a:r>
            <a:r>
              <a:rPr dirty="0" sz="900" spc="10">
                <a:latin typeface="Arial"/>
                <a:cs typeface="Arial"/>
              </a:rPr>
              <a:t>block used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5">
                <a:latin typeface="Arial"/>
                <a:cs typeface="Arial"/>
              </a:rPr>
              <a:t>display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signal  </a:t>
            </a:r>
            <a:r>
              <a:rPr dirty="0" sz="900" spc="5">
                <a:latin typeface="Arial"/>
                <a:cs typeface="Arial"/>
              </a:rPr>
              <a:t>much </a:t>
            </a:r>
            <a:r>
              <a:rPr dirty="0" sz="900" spc="10">
                <a:latin typeface="Arial"/>
                <a:cs typeface="Arial"/>
              </a:rPr>
              <a:t>like an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oscilloscope.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8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8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66427" y="393717"/>
            <a:ext cx="3872229" cy="1725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There </a:t>
            </a:r>
            <a:r>
              <a:rPr dirty="0" sz="900" spc="5">
                <a:latin typeface="Arial"/>
                <a:cs typeface="Arial"/>
              </a:rPr>
              <a:t>are </a:t>
            </a:r>
            <a:r>
              <a:rPr dirty="0" sz="900" spc="10">
                <a:latin typeface="Arial"/>
                <a:cs typeface="Arial"/>
              </a:rPr>
              <a:t>many </a:t>
            </a:r>
            <a:r>
              <a:rPr dirty="0" sz="900" spc="5">
                <a:latin typeface="Arial"/>
                <a:cs typeface="Arial"/>
              </a:rPr>
              <a:t>more </a:t>
            </a:r>
            <a:r>
              <a:rPr dirty="0" sz="900">
                <a:latin typeface="Arial"/>
                <a:cs typeface="Arial"/>
              </a:rPr>
              <a:t>types </a:t>
            </a:r>
            <a:r>
              <a:rPr dirty="0" sz="900" spc="10">
                <a:latin typeface="Arial"/>
                <a:cs typeface="Arial"/>
              </a:rPr>
              <a:t>of blocks </a:t>
            </a:r>
            <a:r>
              <a:rPr dirty="0" sz="900" spc="15">
                <a:latin typeface="Arial"/>
                <a:cs typeface="Arial"/>
              </a:rPr>
              <a:t>available </a:t>
            </a:r>
            <a:r>
              <a:rPr dirty="0" sz="900" spc="10">
                <a:latin typeface="Arial"/>
                <a:cs typeface="Arial"/>
              </a:rPr>
              <a:t>in Simulink, </a:t>
            </a:r>
            <a:r>
              <a:rPr dirty="0" sz="900" spc="5">
                <a:latin typeface="Arial"/>
                <a:cs typeface="Arial"/>
              </a:rPr>
              <a:t>some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which</a:t>
            </a:r>
            <a:endParaRPr sz="900">
              <a:latin typeface="Arial"/>
              <a:cs typeface="Arial"/>
            </a:endParaRPr>
          </a:p>
          <a:p>
            <a:pPr marL="12700" marR="8255">
              <a:lnSpc>
                <a:spcPct val="166700"/>
              </a:lnSpc>
            </a:pP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5">
                <a:latin typeface="Arial"/>
                <a:cs typeface="Arial"/>
              </a:rPr>
              <a:t>discussed </a:t>
            </a:r>
            <a:r>
              <a:rPr dirty="0" sz="900" spc="-5">
                <a:latin typeface="Arial"/>
                <a:cs typeface="Arial"/>
              </a:rPr>
              <a:t>later. </a:t>
            </a:r>
            <a:r>
              <a:rPr dirty="0" sz="900" spc="15">
                <a:latin typeface="Arial"/>
                <a:cs typeface="Arial"/>
              </a:rPr>
              <a:t>Right </a:t>
            </a:r>
            <a:r>
              <a:rPr dirty="0" sz="900">
                <a:latin typeface="Arial"/>
                <a:cs typeface="Arial"/>
              </a:rPr>
              <a:t>now, </a:t>
            </a:r>
            <a:r>
              <a:rPr dirty="0" sz="900" spc="10">
                <a:latin typeface="Arial"/>
                <a:cs typeface="Arial"/>
              </a:rPr>
              <a:t>we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examine just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three </a:t>
            </a:r>
            <a:r>
              <a:rPr dirty="0" sz="900" spc="10">
                <a:latin typeface="Arial"/>
                <a:cs typeface="Arial"/>
              </a:rPr>
              <a:t>we have  used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20">
                <a:latin typeface="Courier New"/>
                <a:cs typeface="Courier New"/>
              </a:rPr>
              <a:t>simple</a:t>
            </a:r>
            <a:r>
              <a:rPr dirty="0" sz="900" spc="-370">
                <a:latin typeface="Courier New"/>
                <a:cs typeface="Courier New"/>
              </a:rPr>
              <a:t> </a:t>
            </a:r>
            <a:r>
              <a:rPr dirty="0" sz="900" spc="10">
                <a:latin typeface="Arial"/>
                <a:cs typeface="Arial"/>
              </a:rPr>
              <a:t>model.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15" b="1">
                <a:latin typeface="Arial"/>
                <a:cs typeface="Arial"/>
              </a:rPr>
              <a:t>Modifying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Blocks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 modified by double­clicking on </a:t>
            </a:r>
            <a:r>
              <a:rPr dirty="0" sz="900" spc="-5">
                <a:latin typeface="Arial"/>
                <a:cs typeface="Arial"/>
              </a:rPr>
              <a:t>it. For </a:t>
            </a:r>
            <a:r>
              <a:rPr dirty="0" sz="900" spc="10">
                <a:latin typeface="Arial"/>
                <a:cs typeface="Arial"/>
              </a:rPr>
              <a:t>example, if </a:t>
            </a:r>
            <a:r>
              <a:rPr dirty="0" sz="900" spc="5">
                <a:latin typeface="Arial"/>
                <a:cs typeface="Arial"/>
              </a:rPr>
              <a:t>you  </a:t>
            </a:r>
            <a:r>
              <a:rPr dirty="0" sz="900" spc="10">
                <a:latin typeface="Arial"/>
                <a:cs typeface="Arial"/>
              </a:rPr>
              <a:t>double­click 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0" i="1">
                <a:latin typeface="Arial"/>
                <a:cs typeface="Arial"/>
              </a:rPr>
              <a:t>Transfer </a:t>
            </a:r>
            <a:r>
              <a:rPr dirty="0" sz="900" i="1">
                <a:latin typeface="Arial"/>
                <a:cs typeface="Arial"/>
              </a:rPr>
              <a:t>Function </a:t>
            </a:r>
            <a:r>
              <a:rPr dirty="0" sz="900" spc="10">
                <a:latin typeface="Arial"/>
                <a:cs typeface="Arial"/>
              </a:rPr>
              <a:t>block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20">
                <a:latin typeface="Courier New"/>
                <a:cs typeface="Courier New"/>
              </a:rPr>
              <a:t>Simple </a:t>
            </a:r>
            <a:r>
              <a:rPr dirty="0" sz="900" spc="10">
                <a:latin typeface="Arial"/>
                <a:cs typeface="Arial"/>
              </a:rPr>
              <a:t>model, </a:t>
            </a:r>
            <a:r>
              <a:rPr dirty="0" sz="900" spc="5">
                <a:latin typeface="Arial"/>
                <a:cs typeface="Arial"/>
              </a:rPr>
              <a:t>you </a:t>
            </a:r>
            <a:r>
              <a:rPr dirty="0" sz="900" spc="15">
                <a:latin typeface="Arial"/>
                <a:cs typeface="Arial"/>
              </a:rPr>
              <a:t>will  </a:t>
            </a:r>
            <a:r>
              <a:rPr dirty="0" sz="900" spc="5">
                <a:latin typeface="Arial"/>
                <a:cs typeface="Arial"/>
              </a:rPr>
              <a:t>see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</a:t>
            </a:r>
            <a:r>
              <a:rPr dirty="0" sz="900" spc="15">
                <a:latin typeface="Arial"/>
                <a:cs typeface="Arial"/>
              </a:rPr>
              <a:t>dialog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box.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9127" y="2274183"/>
            <a:ext cx="3849889" cy="347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41835" y="7410549"/>
            <a:ext cx="991060" cy="209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66427" y="6120903"/>
            <a:ext cx="3878579" cy="2506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This </a:t>
            </a:r>
            <a:r>
              <a:rPr dirty="0" sz="900" spc="15">
                <a:latin typeface="Arial"/>
                <a:cs typeface="Arial"/>
              </a:rPr>
              <a:t>dialog </a:t>
            </a:r>
            <a:r>
              <a:rPr dirty="0" sz="900" spc="10">
                <a:latin typeface="Arial"/>
                <a:cs typeface="Arial"/>
              </a:rPr>
              <a:t>box </a:t>
            </a:r>
            <a:r>
              <a:rPr dirty="0" sz="900" spc="5">
                <a:latin typeface="Arial"/>
                <a:cs typeface="Arial"/>
              </a:rPr>
              <a:t>contains </a:t>
            </a:r>
            <a:r>
              <a:rPr dirty="0" sz="900" spc="10">
                <a:latin typeface="Arial"/>
                <a:cs typeface="Arial"/>
              </a:rPr>
              <a:t>fields </a:t>
            </a:r>
            <a:r>
              <a:rPr dirty="0" sz="900" spc="-5">
                <a:latin typeface="Arial"/>
                <a:cs typeface="Arial"/>
              </a:rPr>
              <a:t>for the </a:t>
            </a:r>
            <a:r>
              <a:rPr dirty="0" sz="900" spc="5">
                <a:latin typeface="Arial"/>
                <a:cs typeface="Arial"/>
              </a:rPr>
              <a:t>numerator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-114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denominator of</a:t>
            </a:r>
            <a:endParaRPr sz="900">
              <a:latin typeface="Arial"/>
              <a:cs typeface="Arial"/>
            </a:endParaRPr>
          </a:p>
          <a:p>
            <a:pPr algn="just" marL="12700" marR="10795">
              <a:lnSpc>
                <a:spcPct val="166700"/>
              </a:lnSpc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block's </a:t>
            </a:r>
            <a:r>
              <a:rPr dirty="0" sz="900">
                <a:latin typeface="Arial"/>
                <a:cs typeface="Arial"/>
              </a:rPr>
              <a:t>transfer </a:t>
            </a:r>
            <a:r>
              <a:rPr dirty="0" sz="900" spc="5">
                <a:latin typeface="Arial"/>
                <a:cs typeface="Arial"/>
              </a:rPr>
              <a:t>function. </a:t>
            </a:r>
            <a:r>
              <a:rPr dirty="0" sz="900" spc="-5">
                <a:latin typeface="Arial"/>
                <a:cs typeface="Arial"/>
              </a:rPr>
              <a:t>By </a:t>
            </a:r>
            <a:r>
              <a:rPr dirty="0" sz="900" spc="5">
                <a:latin typeface="Arial"/>
                <a:cs typeface="Arial"/>
              </a:rPr>
              <a:t>entering </a:t>
            </a:r>
            <a:r>
              <a:rPr dirty="0" sz="900">
                <a:latin typeface="Arial"/>
                <a:cs typeface="Arial"/>
              </a:rPr>
              <a:t>a vector </a:t>
            </a:r>
            <a:r>
              <a:rPr dirty="0" sz="900" spc="10">
                <a:latin typeface="Arial"/>
                <a:cs typeface="Arial"/>
              </a:rPr>
              <a:t>containing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>
                <a:latin typeface="Arial"/>
                <a:cs typeface="Arial"/>
              </a:rPr>
              <a:t>coefficients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desired </a:t>
            </a:r>
            <a:r>
              <a:rPr dirty="0" sz="900" spc="5">
                <a:latin typeface="Arial"/>
                <a:cs typeface="Arial"/>
              </a:rPr>
              <a:t>numerator </a:t>
            </a:r>
            <a:r>
              <a:rPr dirty="0" sz="900" spc="10">
                <a:latin typeface="Arial"/>
                <a:cs typeface="Arial"/>
              </a:rPr>
              <a:t>or denominator </a:t>
            </a:r>
            <a:r>
              <a:rPr dirty="0" sz="900" spc="15">
                <a:latin typeface="Arial"/>
                <a:cs typeface="Arial"/>
              </a:rPr>
              <a:t>polynomial,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desired </a:t>
            </a:r>
            <a:r>
              <a:rPr dirty="0" sz="900">
                <a:latin typeface="Arial"/>
                <a:cs typeface="Arial"/>
              </a:rPr>
              <a:t>transfer function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5">
                <a:latin typeface="Arial"/>
                <a:cs typeface="Arial"/>
              </a:rPr>
              <a:t>entered. </a:t>
            </a:r>
            <a:r>
              <a:rPr dirty="0" sz="900" spc="-5">
                <a:latin typeface="Arial"/>
                <a:cs typeface="Arial"/>
              </a:rPr>
              <a:t>For </a:t>
            </a:r>
            <a:r>
              <a:rPr dirty="0" sz="900" spc="10">
                <a:latin typeface="Arial"/>
                <a:cs typeface="Arial"/>
              </a:rPr>
              <a:t>example,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10">
                <a:latin typeface="Arial"/>
                <a:cs typeface="Arial"/>
              </a:rPr>
              <a:t>change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denominator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(</a:t>
            </a:r>
            <a:r>
              <a:rPr dirty="0" sz="900" spc="20">
                <a:latin typeface="Arial"/>
                <a:cs typeface="Arial"/>
              </a:rPr>
              <a:t>1</a:t>
            </a:r>
            <a:r>
              <a:rPr dirty="0" sz="90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900" spc="5">
                <a:latin typeface="Arial"/>
                <a:cs typeface="Arial"/>
              </a:rPr>
              <a:t>enter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denominator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field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-10">
                <a:latin typeface="Courier New"/>
                <a:cs typeface="Courier New"/>
              </a:rPr>
              <a:t>[1 </a:t>
            </a:r>
            <a:r>
              <a:rPr dirty="0" sz="900">
                <a:latin typeface="Courier New"/>
                <a:cs typeface="Courier New"/>
              </a:rPr>
              <a:t>2</a:t>
            </a:r>
            <a:r>
              <a:rPr dirty="0" sz="900" spc="-55">
                <a:latin typeface="Courier New"/>
                <a:cs typeface="Courier New"/>
              </a:rPr>
              <a:t> </a:t>
            </a:r>
            <a:r>
              <a:rPr dirty="0" sz="900" spc="-10">
                <a:latin typeface="Courier New"/>
                <a:cs typeface="Courier New"/>
              </a:rPr>
              <a:t>4]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15">
                <a:latin typeface="Arial"/>
                <a:cs typeface="Arial"/>
              </a:rPr>
              <a:t>hit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close </a:t>
            </a:r>
            <a:r>
              <a:rPr dirty="0" sz="900">
                <a:latin typeface="Arial"/>
                <a:cs typeface="Arial"/>
              </a:rPr>
              <a:t>button,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15">
                <a:latin typeface="Arial"/>
                <a:cs typeface="Arial"/>
              </a:rPr>
              <a:t>window will </a:t>
            </a:r>
            <a:r>
              <a:rPr dirty="0" sz="900" spc="10">
                <a:latin typeface="Arial"/>
                <a:cs typeface="Arial"/>
              </a:rPr>
              <a:t>change </a:t>
            </a:r>
            <a:r>
              <a:rPr dirty="0" sz="900" spc="-15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-17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following,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9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368300"/>
            <a:ext cx="3849889" cy="246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6427" y="3204897"/>
            <a:ext cx="3872229" cy="715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which </a:t>
            </a:r>
            <a:r>
              <a:rPr dirty="0" sz="900">
                <a:latin typeface="Arial"/>
                <a:cs typeface="Arial"/>
              </a:rPr>
              <a:t>reflects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change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denominator of</a:t>
            </a:r>
            <a:r>
              <a:rPr dirty="0" sz="900" spc="-1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transfer </a:t>
            </a:r>
            <a:r>
              <a:rPr dirty="0" sz="900" spc="5">
                <a:latin typeface="Arial"/>
                <a:cs typeface="Arial"/>
              </a:rPr>
              <a:t>function.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i="1">
                <a:latin typeface="Arial"/>
                <a:cs typeface="Arial"/>
              </a:rPr>
              <a:t>Step </a:t>
            </a:r>
            <a:r>
              <a:rPr dirty="0" sz="900" spc="10">
                <a:latin typeface="Arial"/>
                <a:cs typeface="Arial"/>
              </a:rPr>
              <a:t>block </a:t>
            </a:r>
            <a:r>
              <a:rPr dirty="0" sz="900" spc="5">
                <a:latin typeface="Arial"/>
                <a:cs typeface="Arial"/>
              </a:rPr>
              <a:t>can </a:t>
            </a:r>
            <a:r>
              <a:rPr dirty="0" sz="900" spc="10">
                <a:latin typeface="Arial"/>
                <a:cs typeface="Arial"/>
              </a:rPr>
              <a:t>also be double­clicked, </a:t>
            </a:r>
            <a:r>
              <a:rPr dirty="0" sz="900" spc="15">
                <a:latin typeface="Arial"/>
                <a:cs typeface="Arial"/>
              </a:rPr>
              <a:t>bringing </a:t>
            </a:r>
            <a:r>
              <a:rPr dirty="0" sz="900" spc="10">
                <a:latin typeface="Arial"/>
                <a:cs typeface="Arial"/>
              </a:rPr>
              <a:t>up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 </a:t>
            </a:r>
            <a:r>
              <a:rPr dirty="0" sz="900" spc="15">
                <a:latin typeface="Arial"/>
                <a:cs typeface="Arial"/>
              </a:rPr>
              <a:t>dialog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box.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9127" y="4075248"/>
            <a:ext cx="3849889" cy="3611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66427" y="8055376"/>
            <a:ext cx="3878579" cy="1401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default </a:t>
            </a:r>
            <a:r>
              <a:rPr dirty="0" sz="900" spc="5">
                <a:latin typeface="Arial"/>
                <a:cs typeface="Arial"/>
              </a:rPr>
              <a:t>parameters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5">
                <a:latin typeface="Arial"/>
                <a:cs typeface="Arial"/>
              </a:rPr>
              <a:t>dialog </a:t>
            </a:r>
            <a:r>
              <a:rPr dirty="0" sz="900" spc="10">
                <a:latin typeface="Arial"/>
                <a:cs typeface="Arial"/>
              </a:rPr>
              <a:t>box </a:t>
            </a:r>
            <a:r>
              <a:rPr dirty="0" sz="900" spc="5">
                <a:latin typeface="Arial"/>
                <a:cs typeface="Arial"/>
              </a:rPr>
              <a:t>generate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5">
                <a:latin typeface="Arial"/>
                <a:cs typeface="Arial"/>
              </a:rPr>
              <a:t>step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function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5">
                <a:latin typeface="Arial"/>
                <a:cs typeface="Arial"/>
              </a:rPr>
              <a:t>occurring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time </a:t>
            </a:r>
            <a:r>
              <a:rPr dirty="0" sz="900">
                <a:latin typeface="Arial"/>
                <a:cs typeface="Arial"/>
              </a:rPr>
              <a:t>=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sec,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initial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level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zero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to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10">
                <a:latin typeface="Arial"/>
                <a:cs typeface="Arial"/>
              </a:rPr>
              <a:t> level of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(in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other  </a:t>
            </a:r>
            <a:r>
              <a:rPr dirty="0" sz="900" spc="10">
                <a:latin typeface="Arial"/>
                <a:cs typeface="Arial"/>
              </a:rPr>
              <a:t>words,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unit </a:t>
            </a:r>
            <a:r>
              <a:rPr dirty="0" sz="900" spc="-5">
                <a:latin typeface="Arial"/>
                <a:cs typeface="Arial"/>
              </a:rPr>
              <a:t>step </a:t>
            </a:r>
            <a:r>
              <a:rPr dirty="0" sz="900" spc="10">
                <a:latin typeface="Arial"/>
                <a:cs typeface="Arial"/>
              </a:rPr>
              <a:t>at </a:t>
            </a:r>
            <a:r>
              <a:rPr dirty="0" sz="900">
                <a:latin typeface="Arial"/>
                <a:cs typeface="Arial"/>
              </a:rPr>
              <a:t>t = </a:t>
            </a:r>
            <a:r>
              <a:rPr dirty="0" sz="900" spc="5">
                <a:latin typeface="Arial"/>
                <a:cs typeface="Arial"/>
              </a:rPr>
              <a:t>1). </a:t>
            </a:r>
            <a:r>
              <a:rPr dirty="0" sz="900">
                <a:latin typeface="Arial"/>
                <a:cs typeface="Arial"/>
              </a:rPr>
              <a:t>Each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these </a:t>
            </a:r>
            <a:r>
              <a:rPr dirty="0" sz="900" spc="5">
                <a:latin typeface="Arial"/>
                <a:cs typeface="Arial"/>
              </a:rPr>
              <a:t>parameters can </a:t>
            </a:r>
            <a:r>
              <a:rPr dirty="0" sz="900" spc="10">
                <a:latin typeface="Arial"/>
                <a:cs typeface="Arial"/>
              </a:rPr>
              <a:t>be </a:t>
            </a:r>
            <a:r>
              <a:rPr dirty="0" sz="900" spc="15">
                <a:latin typeface="Arial"/>
                <a:cs typeface="Arial"/>
              </a:rPr>
              <a:t>changed.  </a:t>
            </a:r>
            <a:r>
              <a:rPr dirty="0" sz="900" spc="10">
                <a:latin typeface="Arial"/>
                <a:cs typeface="Arial"/>
              </a:rPr>
              <a:t>Close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5">
                <a:latin typeface="Arial"/>
                <a:cs typeface="Arial"/>
              </a:rPr>
              <a:t>dialog </a:t>
            </a:r>
            <a:r>
              <a:rPr dirty="0" sz="900" spc="5">
                <a:latin typeface="Arial"/>
                <a:cs typeface="Arial"/>
              </a:rPr>
              <a:t>before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continuing.</a:t>
            </a:r>
            <a:endParaRPr sz="900">
              <a:latin typeface="Arial"/>
              <a:cs typeface="Arial"/>
            </a:endParaRPr>
          </a:p>
          <a:p>
            <a:pPr algn="just" marL="12700" marR="8255">
              <a:lnSpc>
                <a:spcPct val="166700"/>
              </a:lnSpc>
              <a:spcBef>
                <a:spcPts val="750"/>
              </a:spcBef>
            </a:pP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most complicated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these three </a:t>
            </a:r>
            <a:r>
              <a:rPr dirty="0" sz="900" spc="10">
                <a:latin typeface="Arial"/>
                <a:cs typeface="Arial"/>
              </a:rPr>
              <a:t>blocks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 i="1">
                <a:latin typeface="Arial"/>
                <a:cs typeface="Arial"/>
              </a:rPr>
              <a:t>Scope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15">
                <a:latin typeface="Arial"/>
                <a:cs typeface="Arial"/>
              </a:rPr>
              <a:t>Double­  </a:t>
            </a:r>
            <a:r>
              <a:rPr dirty="0" sz="900" spc="10">
                <a:latin typeface="Arial"/>
                <a:cs typeface="Arial"/>
              </a:rPr>
              <a:t>clicking on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brings up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5">
                <a:latin typeface="Arial"/>
                <a:cs typeface="Arial"/>
              </a:rPr>
              <a:t>blank </a:t>
            </a:r>
            <a:r>
              <a:rPr dirty="0" sz="900" spc="10">
                <a:latin typeface="Arial"/>
                <a:cs typeface="Arial"/>
              </a:rPr>
              <a:t>oscilloscope</a:t>
            </a:r>
            <a:r>
              <a:rPr dirty="0" sz="900" spc="-1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screen.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302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302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127" y="5356953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 h="0">
                <a:moveTo>
                  <a:pt x="0" y="0"/>
                </a:moveTo>
                <a:lnTo>
                  <a:pt x="3849889" y="0"/>
                </a:lnTo>
              </a:path>
            </a:pathLst>
          </a:custGeom>
          <a:ln w="9529">
            <a:solidFill>
              <a:srgbClr val="D5D3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79127" y="368300"/>
            <a:ext cx="3849889" cy="3430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66427" y="4167370"/>
            <a:ext cx="3872229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When a </a:t>
            </a:r>
            <a:r>
              <a:rPr dirty="0" sz="900" spc="10">
                <a:latin typeface="Arial"/>
                <a:cs typeface="Arial"/>
              </a:rPr>
              <a:t>simulation is </a:t>
            </a:r>
            <a:r>
              <a:rPr dirty="0" sz="900" spc="5">
                <a:latin typeface="Arial"/>
                <a:cs typeface="Arial"/>
              </a:rPr>
              <a:t>performed,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signal which </a:t>
            </a:r>
            <a:r>
              <a:rPr dirty="0" sz="900" spc="5">
                <a:latin typeface="Arial"/>
                <a:cs typeface="Arial"/>
              </a:rPr>
              <a:t>feeds </a:t>
            </a:r>
            <a:r>
              <a:rPr dirty="0" sz="900">
                <a:latin typeface="Arial"/>
                <a:cs typeface="Arial"/>
              </a:rPr>
              <a:t>into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scope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will</a:t>
            </a:r>
            <a:endParaRPr sz="900">
              <a:latin typeface="Arial"/>
              <a:cs typeface="Arial"/>
            </a:endParaRPr>
          </a:p>
          <a:p>
            <a:pPr marL="12700" marR="10795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be displayed in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10">
                <a:latin typeface="Arial"/>
                <a:cs typeface="Arial"/>
              </a:rPr>
              <a:t>window. Detailed operation of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scope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not be  </a:t>
            </a:r>
            <a:r>
              <a:rPr dirty="0" sz="900" spc="5">
                <a:latin typeface="Arial"/>
                <a:cs typeface="Arial"/>
              </a:rPr>
              <a:t>covered </a:t>
            </a:r>
            <a:r>
              <a:rPr dirty="0" sz="900" spc="10">
                <a:latin typeface="Arial"/>
                <a:cs typeface="Arial"/>
              </a:rPr>
              <a:t>in </a:t>
            </a:r>
            <a:r>
              <a:rPr dirty="0" sz="900">
                <a:latin typeface="Arial"/>
                <a:cs typeface="Arial"/>
              </a:rPr>
              <a:t>this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tutorial.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427" y="5106971"/>
            <a:ext cx="3875404" cy="14154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Running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Simulations</a:t>
            </a:r>
            <a:endParaRPr sz="1050">
              <a:latin typeface="Arial"/>
              <a:cs typeface="Arial"/>
            </a:endParaRPr>
          </a:p>
          <a:p>
            <a:pPr marL="12700" marR="700405">
              <a:lnSpc>
                <a:spcPct val="236200"/>
              </a:lnSpc>
              <a:spcBef>
                <a:spcPts val="195"/>
              </a:spcBef>
            </a:pPr>
            <a:r>
              <a:rPr dirty="0" sz="900" spc="-65">
                <a:latin typeface="Arial"/>
                <a:cs typeface="Arial"/>
              </a:rPr>
              <a:t>To </a:t>
            </a:r>
            <a:r>
              <a:rPr dirty="0" sz="900" spc="5">
                <a:latin typeface="Arial"/>
                <a:cs typeface="Arial"/>
              </a:rPr>
              <a:t>run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simulation, we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work </a:t>
            </a:r>
            <a:r>
              <a:rPr dirty="0" sz="900" spc="5">
                <a:latin typeface="Arial"/>
                <a:cs typeface="Arial"/>
              </a:rPr>
              <a:t>with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model </a:t>
            </a:r>
            <a:r>
              <a:rPr dirty="0" sz="900" spc="5">
                <a:latin typeface="Arial"/>
                <a:cs typeface="Arial"/>
              </a:rPr>
              <a:t>file:  </a:t>
            </a:r>
            <a:r>
              <a:rPr dirty="0" sz="900" spc="5">
                <a:solidFill>
                  <a:srgbClr val="005FCE"/>
                </a:solidFill>
                <a:latin typeface="Arial"/>
                <a:cs typeface="Arial"/>
                <a:hlinkClick r:id="rId3"/>
              </a:rPr>
              <a:t>simple2.slx </a:t>
            </a:r>
            <a:r>
              <a:rPr dirty="0" sz="900" spc="5">
                <a:latin typeface="Arial"/>
                <a:cs typeface="Arial"/>
              </a:rPr>
              <a:t>(right­click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>
                <a:latin typeface="Arial"/>
                <a:cs typeface="Arial"/>
              </a:rPr>
              <a:t>then </a:t>
            </a:r>
            <a:r>
              <a:rPr dirty="0" sz="900" spc="10">
                <a:latin typeface="Arial"/>
                <a:cs typeface="Arial"/>
              </a:rPr>
              <a:t>select </a:t>
            </a:r>
            <a:r>
              <a:rPr dirty="0" sz="900" spc="5" b="1">
                <a:latin typeface="Arial"/>
                <a:cs typeface="Arial"/>
              </a:rPr>
              <a:t>Save </a:t>
            </a:r>
            <a:r>
              <a:rPr dirty="0" sz="900" spc="-25" b="1">
                <a:latin typeface="Arial"/>
                <a:cs typeface="Arial"/>
              </a:rPr>
              <a:t>link </a:t>
            </a:r>
            <a:r>
              <a:rPr dirty="0" sz="900" spc="10" b="1">
                <a:latin typeface="Arial"/>
                <a:cs typeface="Arial"/>
              </a:rPr>
              <a:t>as</a:t>
            </a:r>
            <a:r>
              <a:rPr dirty="0" sz="900" spc="-120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...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  <a:spcBef>
                <a:spcPts val="750"/>
              </a:spcBef>
            </a:pPr>
            <a:r>
              <a:rPr dirty="0" sz="900" spc="15">
                <a:latin typeface="Arial"/>
                <a:cs typeface="Arial"/>
              </a:rPr>
              <a:t>Download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15">
                <a:latin typeface="Arial"/>
                <a:cs typeface="Arial"/>
              </a:rPr>
              <a:t>open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5">
                <a:latin typeface="Arial"/>
                <a:cs typeface="Arial"/>
              </a:rPr>
              <a:t>file </a:t>
            </a:r>
            <a:r>
              <a:rPr dirty="0" sz="900" spc="10">
                <a:latin typeface="Arial"/>
                <a:cs typeface="Arial"/>
              </a:rPr>
              <a:t>in Simulink following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previous </a:t>
            </a:r>
            <a:r>
              <a:rPr dirty="0" sz="900" spc="5">
                <a:latin typeface="Arial"/>
                <a:cs typeface="Arial"/>
              </a:rPr>
              <a:t>instructions  </a:t>
            </a:r>
            <a:r>
              <a:rPr dirty="0" sz="900" spc="-5">
                <a:latin typeface="Arial"/>
                <a:cs typeface="Arial"/>
              </a:rPr>
              <a:t>for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5">
                <a:latin typeface="Arial"/>
                <a:cs typeface="Arial"/>
              </a:rPr>
              <a:t>file. </a:t>
            </a:r>
            <a:r>
              <a:rPr dirty="0" sz="900" spc="-25">
                <a:latin typeface="Arial"/>
                <a:cs typeface="Arial"/>
              </a:rPr>
              <a:t>You </a:t>
            </a:r>
            <a:r>
              <a:rPr dirty="0" sz="900" spc="10">
                <a:latin typeface="Arial"/>
                <a:cs typeface="Arial"/>
              </a:rPr>
              <a:t>should </a:t>
            </a:r>
            <a:r>
              <a:rPr dirty="0" sz="900" spc="5">
                <a:latin typeface="Arial"/>
                <a:cs typeface="Arial"/>
              </a:rPr>
              <a:t>see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following model</a:t>
            </a:r>
            <a:r>
              <a:rPr dirty="0" sz="900" spc="-12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window.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9127" y="6676776"/>
            <a:ext cx="3849889" cy="2468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66427" y="9513379"/>
            <a:ext cx="38754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Before </a:t>
            </a:r>
            <a:r>
              <a:rPr dirty="0" sz="900" spc="15">
                <a:latin typeface="Arial"/>
                <a:cs typeface="Arial"/>
              </a:rPr>
              <a:t>running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10">
                <a:latin typeface="Arial"/>
                <a:cs typeface="Arial"/>
              </a:rPr>
              <a:t>simulation of </a:t>
            </a:r>
            <a:r>
              <a:rPr dirty="0" sz="900">
                <a:latin typeface="Arial"/>
                <a:cs typeface="Arial"/>
              </a:rPr>
              <a:t>this </a:t>
            </a:r>
            <a:r>
              <a:rPr dirty="0" sz="900" spc="-5">
                <a:latin typeface="Arial"/>
                <a:cs typeface="Arial"/>
              </a:rPr>
              <a:t>system, first </a:t>
            </a:r>
            <a:r>
              <a:rPr dirty="0" sz="900" spc="15">
                <a:latin typeface="Arial"/>
                <a:cs typeface="Arial"/>
              </a:rPr>
              <a:t>open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5">
                <a:latin typeface="Arial"/>
                <a:cs typeface="Arial"/>
              </a:rPr>
              <a:t>scope </a:t>
            </a:r>
            <a:r>
              <a:rPr dirty="0" sz="900" spc="15">
                <a:latin typeface="Arial"/>
                <a:cs typeface="Arial"/>
              </a:rPr>
              <a:t>window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double­clicking  on 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5">
                <a:latin typeface="Arial"/>
                <a:cs typeface="Arial"/>
              </a:rPr>
              <a:t>scope 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5">
                <a:latin typeface="Arial"/>
                <a:cs typeface="Arial"/>
              </a:rPr>
              <a:t>Then, </a:t>
            </a:r>
            <a:r>
              <a:rPr dirty="0" sz="900" spc="-15">
                <a:latin typeface="Arial"/>
                <a:cs typeface="Arial"/>
              </a:rPr>
              <a:t>to  </a:t>
            </a:r>
            <a:r>
              <a:rPr dirty="0" sz="900" spc="-5">
                <a:latin typeface="Arial"/>
                <a:cs typeface="Arial"/>
              </a:rPr>
              <a:t>start  the  </a:t>
            </a:r>
            <a:r>
              <a:rPr dirty="0" sz="900" spc="10">
                <a:latin typeface="Arial"/>
                <a:cs typeface="Arial"/>
              </a:rPr>
              <a:t>simulation,</a:t>
            </a:r>
            <a:r>
              <a:rPr dirty="0" sz="900" spc="-12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either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5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5100"/>
            <a:ext cx="384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۲۰۱۸/٤/٤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390" y="165100"/>
            <a:ext cx="3017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latin typeface="Arial"/>
                <a:cs typeface="Arial"/>
              </a:rPr>
              <a:t>Control </a:t>
            </a:r>
            <a:r>
              <a:rPr dirty="0" sz="800" spc="-15">
                <a:latin typeface="Arial"/>
                <a:cs typeface="Arial"/>
              </a:rPr>
              <a:t>Tutorials </a:t>
            </a:r>
            <a:r>
              <a:rPr dirty="0" sz="800" spc="-25">
                <a:latin typeface="Arial"/>
                <a:cs typeface="Arial"/>
              </a:rPr>
              <a:t>for MATLAB </a:t>
            </a:r>
            <a:r>
              <a:rPr dirty="0" sz="800" spc="-30">
                <a:latin typeface="Arial"/>
                <a:cs typeface="Arial"/>
              </a:rPr>
              <a:t>and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>
                <a:latin typeface="Arial"/>
                <a:cs typeface="Arial"/>
              </a:rPr>
              <a:t>­ </a:t>
            </a:r>
            <a:r>
              <a:rPr dirty="0" sz="800" spc="-5">
                <a:latin typeface="Arial"/>
                <a:cs typeface="Arial"/>
              </a:rPr>
              <a:t>Simulink </a:t>
            </a:r>
            <a:r>
              <a:rPr dirty="0" sz="800" spc="-10">
                <a:latin typeface="Arial"/>
                <a:cs typeface="Arial"/>
              </a:rPr>
              <a:t>Basics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Tutorial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2605" y="368296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594" y="368296"/>
            <a:ext cx="0" cy="9968230"/>
          </a:xfrm>
          <a:custGeom>
            <a:avLst/>
            <a:gdLst/>
            <a:ahLst/>
            <a:cxnLst/>
            <a:rect l="l" t="t" r="r" b="b"/>
            <a:pathLst>
              <a:path w="0" h="9968230">
                <a:moveTo>
                  <a:pt x="0" y="0"/>
                </a:moveTo>
                <a:lnTo>
                  <a:pt x="0" y="9967782"/>
                </a:lnTo>
              </a:path>
            </a:pathLst>
          </a:custGeom>
          <a:ln w="9529">
            <a:solidFill>
              <a:srgbClr val="061C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66427" y="392524"/>
            <a:ext cx="3872229" cy="393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select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Run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5" b="1">
                <a:latin typeface="Arial"/>
                <a:cs typeface="Arial"/>
              </a:rPr>
              <a:t>Simulation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menu,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click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b="1">
                <a:latin typeface="Arial"/>
                <a:cs typeface="Arial"/>
              </a:rPr>
              <a:t>Play</a:t>
            </a:r>
            <a:r>
              <a:rPr dirty="0" sz="900" spc="10" b="1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button</a:t>
            </a:r>
            <a:r>
              <a:rPr dirty="0" sz="900" spc="10">
                <a:latin typeface="Arial"/>
                <a:cs typeface="Arial"/>
              </a:rPr>
              <a:t> at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top</a:t>
            </a:r>
            <a:r>
              <a:rPr dirty="0" sz="900" spc="10">
                <a:latin typeface="Arial"/>
                <a:cs typeface="Arial"/>
              </a:rPr>
              <a:t> of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900" spc="5">
                <a:latin typeface="Arial"/>
                <a:cs typeface="Arial"/>
              </a:rPr>
              <a:t>screen, </a:t>
            </a:r>
            <a:r>
              <a:rPr dirty="0" sz="900" spc="10">
                <a:latin typeface="Arial"/>
                <a:cs typeface="Arial"/>
              </a:rPr>
              <a:t>or </a:t>
            </a:r>
            <a:r>
              <a:rPr dirty="0" sz="900" spc="15">
                <a:latin typeface="Arial"/>
                <a:cs typeface="Arial"/>
              </a:rPr>
              <a:t>hit</a:t>
            </a:r>
            <a:r>
              <a:rPr dirty="0" sz="900" spc="-145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Ctrl­T</a:t>
            </a:r>
            <a:r>
              <a:rPr dirty="0" sz="900" spc="-5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9127" y="940066"/>
            <a:ext cx="3849888" cy="273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66427" y="4043486"/>
            <a:ext cx="38754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simulation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should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run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very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quickly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scope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window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will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appear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 spc="10">
                <a:latin typeface="Arial"/>
                <a:cs typeface="Arial"/>
              </a:rPr>
              <a:t>as shown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below.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9127" y="4589834"/>
            <a:ext cx="3849889" cy="3440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66427" y="8398435"/>
            <a:ext cx="3872229" cy="1401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Note that </a:t>
            </a:r>
            <a:r>
              <a:rPr dirty="0" sz="900" spc="-5">
                <a:latin typeface="Arial"/>
                <a:cs typeface="Arial"/>
              </a:rPr>
              <a:t>the step </a:t>
            </a:r>
            <a:r>
              <a:rPr dirty="0" sz="900" spc="10">
                <a:latin typeface="Arial"/>
                <a:cs typeface="Arial"/>
              </a:rPr>
              <a:t>response </a:t>
            </a:r>
            <a:r>
              <a:rPr dirty="0" sz="900" spc="15">
                <a:latin typeface="Arial"/>
                <a:cs typeface="Arial"/>
              </a:rPr>
              <a:t>does </a:t>
            </a:r>
            <a:r>
              <a:rPr dirty="0" sz="900" spc="10">
                <a:latin typeface="Arial"/>
                <a:cs typeface="Arial"/>
              </a:rPr>
              <a:t>not </a:t>
            </a:r>
            <a:r>
              <a:rPr dirty="0" sz="900" spc="15">
                <a:latin typeface="Arial"/>
                <a:cs typeface="Arial"/>
              </a:rPr>
              <a:t>begin </a:t>
            </a:r>
            <a:r>
              <a:rPr dirty="0" sz="900" spc="5">
                <a:latin typeface="Arial"/>
                <a:cs typeface="Arial"/>
              </a:rPr>
              <a:t>until </a:t>
            </a:r>
            <a:r>
              <a:rPr dirty="0" sz="900">
                <a:latin typeface="Arial"/>
                <a:cs typeface="Arial"/>
              </a:rPr>
              <a:t>t = </a:t>
            </a:r>
            <a:r>
              <a:rPr dirty="0" sz="900" spc="10">
                <a:latin typeface="Arial"/>
                <a:cs typeface="Arial"/>
              </a:rPr>
              <a:t>1. </a:t>
            </a:r>
            <a:r>
              <a:rPr dirty="0" sz="900" spc="5">
                <a:latin typeface="Arial"/>
                <a:cs typeface="Arial"/>
              </a:rPr>
              <a:t>This can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66700"/>
              </a:lnSpc>
            </a:pPr>
            <a:r>
              <a:rPr dirty="0" sz="900" spc="10">
                <a:latin typeface="Arial"/>
                <a:cs typeface="Arial"/>
              </a:rPr>
              <a:t>changed by double­clicking on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5" i="1">
                <a:latin typeface="Arial"/>
                <a:cs typeface="Arial"/>
              </a:rPr>
              <a:t>step </a:t>
            </a:r>
            <a:r>
              <a:rPr dirty="0" sz="900" spc="10">
                <a:latin typeface="Arial"/>
                <a:cs typeface="Arial"/>
              </a:rPr>
              <a:t>block. </a:t>
            </a:r>
            <a:r>
              <a:rPr dirty="0" sz="900" spc="5">
                <a:latin typeface="Arial"/>
                <a:cs typeface="Arial"/>
              </a:rPr>
              <a:t>Now, </a:t>
            </a:r>
            <a:r>
              <a:rPr dirty="0" sz="900" spc="10">
                <a:latin typeface="Arial"/>
                <a:cs typeface="Arial"/>
              </a:rPr>
              <a:t>we </a:t>
            </a:r>
            <a:r>
              <a:rPr dirty="0" sz="900" spc="1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change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5">
                <a:latin typeface="Arial"/>
                <a:cs typeface="Arial"/>
              </a:rPr>
              <a:t>parameters </a:t>
            </a:r>
            <a:r>
              <a:rPr dirty="0" sz="900" spc="10">
                <a:latin typeface="Arial"/>
                <a:cs typeface="Arial"/>
              </a:rPr>
              <a:t>of </a:t>
            </a:r>
            <a:r>
              <a:rPr dirty="0" sz="900" spc="-5">
                <a:latin typeface="Arial"/>
                <a:cs typeface="Arial"/>
              </a:rPr>
              <a:t>the system </a:t>
            </a:r>
            <a:r>
              <a:rPr dirty="0" sz="900" spc="10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simulate </a:t>
            </a:r>
            <a:r>
              <a:rPr dirty="0" sz="900" spc="-5">
                <a:latin typeface="Arial"/>
                <a:cs typeface="Arial"/>
              </a:rPr>
              <a:t>the system </a:t>
            </a:r>
            <a:r>
              <a:rPr dirty="0" sz="900" spc="15">
                <a:latin typeface="Arial"/>
                <a:cs typeface="Arial"/>
              </a:rPr>
              <a:t>again. Double­click </a:t>
            </a:r>
            <a:r>
              <a:rPr dirty="0" sz="900" spc="10">
                <a:latin typeface="Arial"/>
                <a:cs typeface="Arial"/>
              </a:rPr>
              <a:t>on 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-10" i="1">
                <a:latin typeface="Arial"/>
                <a:cs typeface="Arial"/>
              </a:rPr>
              <a:t>Transfer </a:t>
            </a:r>
            <a:r>
              <a:rPr dirty="0" sz="900" i="1">
                <a:latin typeface="Arial"/>
                <a:cs typeface="Arial"/>
              </a:rPr>
              <a:t>Function </a:t>
            </a:r>
            <a:r>
              <a:rPr dirty="0" sz="900" spc="10">
                <a:latin typeface="Arial"/>
                <a:cs typeface="Arial"/>
              </a:rPr>
              <a:t>block in </a:t>
            </a:r>
            <a:r>
              <a:rPr dirty="0" sz="900" spc="-5">
                <a:latin typeface="Arial"/>
                <a:cs typeface="Arial"/>
              </a:rPr>
              <a:t>the </a:t>
            </a:r>
            <a:r>
              <a:rPr dirty="0" sz="900" spc="10">
                <a:latin typeface="Arial"/>
                <a:cs typeface="Arial"/>
              </a:rPr>
              <a:t>model </a:t>
            </a:r>
            <a:r>
              <a:rPr dirty="0" sz="900" spc="15">
                <a:latin typeface="Arial"/>
                <a:cs typeface="Arial"/>
              </a:rPr>
              <a:t>window </a:t>
            </a:r>
            <a:r>
              <a:rPr dirty="0" sz="900" spc="10">
                <a:latin typeface="Arial"/>
                <a:cs typeface="Arial"/>
              </a:rPr>
              <a:t>and change </a:t>
            </a:r>
            <a:r>
              <a:rPr dirty="0" sz="900" spc="-5">
                <a:latin typeface="Arial"/>
                <a:cs typeface="Arial"/>
              </a:rPr>
              <a:t>the  </a:t>
            </a:r>
            <a:r>
              <a:rPr dirty="0" sz="900" spc="10">
                <a:latin typeface="Arial"/>
                <a:cs typeface="Arial"/>
              </a:rPr>
              <a:t>denominator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to: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Courier New"/>
                <a:cs typeface="Courier New"/>
              </a:rPr>
              <a:t>[1 20</a:t>
            </a:r>
            <a:r>
              <a:rPr dirty="0" sz="900" spc="-55">
                <a:latin typeface="Courier New"/>
                <a:cs typeface="Courier New"/>
              </a:rPr>
              <a:t> </a:t>
            </a:r>
            <a:r>
              <a:rPr dirty="0" sz="900" spc="-15">
                <a:latin typeface="Courier New"/>
                <a:cs typeface="Courier New"/>
              </a:rPr>
              <a:t>400]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500" y="10372824"/>
            <a:ext cx="2933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  <a:hlinkClick r:id="rId4"/>
              </a:rPr>
              <a:t>http://ctms.engin.umich.edu/CTMS/index.php?aux=Basics_Simulink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r>
              <a:rPr dirty="0" spc="-25"/>
              <a:t>/</a:t>
            </a:r>
            <a:r>
              <a:rPr dirty="0" spc="-45"/>
              <a:t>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2018-11-13T09:58:18Z</dcterms:created>
  <dcterms:modified xsi:type="dcterms:W3CDTF">2018-11-13T09:58:18Z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2018-04-04T00:00:00Z</vt:filetime>
  </property>
  <property fmtid="{D5CDD505-2E9C-101B-9397-08002B2CF9AE}" pid="3" name="Creator">
    <vt:lpwstr>Chromium</vt:lpwstr>
  </property>
  <property fmtid="{D5CDD505-2E9C-101B-9397-08002B2CF9AE}" pid="4" name="LastSaved">
    <vt:filetime>2018-11-13T00:00:00Z</vt:filetime>
  </property>
</Properties>
</file>